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300" r:id="rId5"/>
    <p:sldId id="345" r:id="rId6"/>
    <p:sldId id="302" r:id="rId7"/>
    <p:sldId id="333" r:id="rId8"/>
    <p:sldId id="351" r:id="rId9"/>
    <p:sldId id="342" r:id="rId10"/>
    <p:sldId id="369" r:id="rId11"/>
    <p:sldId id="366" r:id="rId12"/>
    <p:sldId id="367" r:id="rId13"/>
    <p:sldId id="370" r:id="rId14"/>
    <p:sldId id="372" r:id="rId15"/>
    <p:sldId id="306" r:id="rId16"/>
    <p:sldId id="319" r:id="rId17"/>
    <p:sldId id="336" r:id="rId18"/>
    <p:sldId id="330" r:id="rId19"/>
    <p:sldId id="364" r:id="rId20"/>
    <p:sldId id="365" r:id="rId21"/>
    <p:sldId id="303" r:id="rId22"/>
    <p:sldId id="326" r:id="rId23"/>
    <p:sldId id="304" r:id="rId24"/>
    <p:sldId id="340" r:id="rId25"/>
    <p:sldId id="374" r:id="rId26"/>
    <p:sldId id="375" r:id="rId27"/>
    <p:sldId id="305" r:id="rId28"/>
    <p:sldId id="322" r:id="rId29"/>
    <p:sldId id="265" r:id="rId30"/>
    <p:sldId id="368" r:id="rId31"/>
    <p:sldId id="373" r:id="rId32"/>
    <p:sldId id="378" r:id="rId33"/>
    <p:sldId id="377" r:id="rId34"/>
    <p:sldId id="379" r:id="rId35"/>
    <p:sldId id="269" r:id="rId36"/>
    <p:sldId id="266" r:id="rId37"/>
    <p:sldId id="376" r:id="rId38"/>
    <p:sldId id="295" r:id="rId39"/>
    <p:sldId id="296" r:id="rId40"/>
    <p:sldId id="363" r:id="rId41"/>
    <p:sldId id="259" r:id="rId42"/>
    <p:sldId id="380" r:id="rId43"/>
  </p:sldIdLst>
  <p:sldSz cx="9144000" cy="5143500" type="screen16x9"/>
  <p:notesSz cx="6858000" cy="9144000"/>
  <p:embeddedFontLst>
    <p:embeddedFont>
      <p:font typeface="Montserrat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8" autoAdjust="0"/>
    <p:restoredTop sz="92398" autoAdjust="0"/>
  </p:normalViewPr>
  <p:slideViewPr>
    <p:cSldViewPr snapToGrid="0">
      <p:cViewPr varScale="1">
        <p:scale>
          <a:sx n="108" d="100"/>
          <a:sy n="108" d="100"/>
        </p:scale>
        <p:origin x="606" y="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32e27bec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32e27bec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32e27bec3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32e27bec3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9011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7234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32e27bec3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32e27bec3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0081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32e27bec3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32e27bec3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8223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2e27bec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2e27bec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8240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2e27bec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2e27bec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41212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2e27bec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2e27bec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07621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8097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732e27bec3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732e27bec3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314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337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732e27bec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732e27bec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26797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2e27bec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2e27bec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265317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2e27bec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2e27bec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0588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5779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32e27bec3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32e27bec3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1269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32e27bec3_1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32e27bec3_1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32e27bec3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32e27bec3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61010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732e27bec3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732e27bec3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732e27bec3_0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732e27bec3_0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32e27bec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32e27bec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32e27bec3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32e27bec3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63746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732e27bec3_0_4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732e27bec3_0_4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34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1433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2e27bec3_1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2e27bec3_1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849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732e27bec3_0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732e27bec3_0_4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3831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732e27bec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732e27bec3_1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442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732e27bec3_0_5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732e27bec3_0_5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4731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32e27bec3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32e27bec3_1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ok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287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uniones">
  <p:cSld name="BLANK_1_1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  <p:sp>
        <p:nvSpPr>
          <p:cNvPr id="52" name="Google Shape;52;p13"/>
          <p:cNvSpPr txBox="1"/>
          <p:nvPr/>
        </p:nvSpPr>
        <p:spPr>
          <a:xfrm>
            <a:off x="809800" y="274725"/>
            <a:ext cx="6563700" cy="2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 b="1" dirty="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rPr>
              <a:t>MEMORIA ANUAL 2021 </a:t>
            </a:r>
            <a:r>
              <a:rPr lang="es" sz="1000" b="1" dirty="0">
                <a:solidFill>
                  <a:srgbClr val="8EBD79"/>
                </a:solidFill>
                <a:latin typeface="Montserrat"/>
                <a:ea typeface="Montserrat"/>
                <a:cs typeface="Montserrat"/>
                <a:sym typeface="Montserrat"/>
              </a:rPr>
              <a:t>/ Fondos concursables</a:t>
            </a:r>
            <a:endParaRPr sz="1000" b="1" dirty="0">
              <a:solidFill>
                <a:srgbClr val="8EBD7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 t="4768" b="19896"/>
          <a:stretch/>
        </p:blipFill>
        <p:spPr>
          <a:xfrm>
            <a:off x="106850" y="47625"/>
            <a:ext cx="621025" cy="591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49995"/>
          <a:stretch/>
        </p:blipFill>
        <p:spPr>
          <a:xfrm>
            <a:off x="690575" y="47625"/>
            <a:ext cx="1565950" cy="1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49995"/>
          <a:stretch/>
        </p:blipFill>
        <p:spPr>
          <a:xfrm>
            <a:off x="2204150" y="47625"/>
            <a:ext cx="1565950" cy="1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49995"/>
          <a:stretch/>
        </p:blipFill>
        <p:spPr>
          <a:xfrm>
            <a:off x="3738575" y="47625"/>
            <a:ext cx="1565950" cy="1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3">
            <a:alphaModFix/>
          </a:blip>
          <a:srcRect b="49995"/>
          <a:stretch/>
        </p:blipFill>
        <p:spPr>
          <a:xfrm>
            <a:off x="5252150" y="47625"/>
            <a:ext cx="1565950" cy="1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49995"/>
          <a:stretch/>
        </p:blipFill>
        <p:spPr>
          <a:xfrm>
            <a:off x="6786575" y="47625"/>
            <a:ext cx="1565950" cy="1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3">
            <a:alphaModFix/>
          </a:blip>
          <a:srcRect r="41551" b="49995"/>
          <a:stretch/>
        </p:blipFill>
        <p:spPr>
          <a:xfrm>
            <a:off x="8304900" y="47625"/>
            <a:ext cx="915301" cy="12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jpg"/><Relationship Id="rId10" Type="http://schemas.openxmlformats.org/officeDocument/2006/relationships/image" Target="../media/image58.jpg"/><Relationship Id="rId4" Type="http://schemas.openxmlformats.org/officeDocument/2006/relationships/image" Target="../media/image52.jpg"/><Relationship Id="rId9" Type="http://schemas.openxmlformats.org/officeDocument/2006/relationships/image" Target="../media/image57.jpg"/><Relationship Id="rId1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-27650"/>
            <a:ext cx="4572000" cy="5171100"/>
          </a:xfrm>
          <a:prstGeom prst="rect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ctrTitle"/>
          </p:nvPr>
        </p:nvSpPr>
        <p:spPr>
          <a:xfrm>
            <a:off x="573803" y="1923450"/>
            <a:ext cx="3426300" cy="129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FFFFFF"/>
                </a:solidFill>
                <a:latin typeface="+mj-lt"/>
                <a:ea typeface="Montserrat"/>
                <a:cs typeface="Montserrat"/>
                <a:sym typeface="Montserrat"/>
              </a:rPr>
              <a:t>ASAMBLEA ANUAL</a:t>
            </a:r>
            <a:endParaRPr sz="4000" b="1" dirty="0">
              <a:solidFill>
                <a:srgbClr val="FFFFFF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4000" b="1" dirty="0">
                <a:solidFill>
                  <a:srgbClr val="FFFFFF"/>
                </a:solidFill>
                <a:latin typeface="+mj-lt"/>
                <a:ea typeface="Montserrat"/>
                <a:cs typeface="Montserrat"/>
                <a:sym typeface="Montserrat"/>
              </a:rPr>
              <a:t>2023</a:t>
            </a:r>
            <a:endParaRPr sz="4000" b="1" dirty="0">
              <a:solidFill>
                <a:srgbClr val="FFFFFF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 b="3428"/>
          <a:stretch/>
        </p:blipFill>
        <p:spPr>
          <a:xfrm>
            <a:off x="5002800" y="235275"/>
            <a:ext cx="3829901" cy="4672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9274AED-CAE1-6AAE-1516-AE2D3BEDD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23" b="12598"/>
          <a:stretch/>
        </p:blipFill>
        <p:spPr>
          <a:xfrm>
            <a:off x="721518" y="1330917"/>
            <a:ext cx="4561525" cy="2481666"/>
          </a:xfrm>
          <a:prstGeom prst="rect">
            <a:avLst/>
          </a:prstGeom>
        </p:spPr>
      </p:pic>
      <p:sp>
        <p:nvSpPr>
          <p:cNvPr id="294" name="Google Shape;294;p43"/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Reunión para retomar plan de manejo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5DC9A7-5BA3-408C-AF35-305F66175DA9}"/>
              </a:ext>
            </a:extLst>
          </p:cNvPr>
          <p:cNvSpPr txBox="1"/>
          <p:nvPr/>
        </p:nvSpPr>
        <p:spPr>
          <a:xfrm>
            <a:off x="434341" y="3907287"/>
            <a:ext cx="51358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Ricardo Gutiérrez- 	Director CONAF Coquimbo</a:t>
            </a:r>
          </a:p>
          <a:p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Carla </a:t>
            </a:r>
            <a:r>
              <a:rPr lang="es-CL" sz="1200" dirty="0" err="1">
                <a:solidFill>
                  <a:srgbClr val="666666"/>
                </a:solidFill>
                <a:latin typeface="+mj-lt"/>
                <a:sym typeface="Montserrat"/>
              </a:rPr>
              <a:t>Louit</a:t>
            </a:r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	-	Jefa Departamento de Áreas Silvestres Protegidas</a:t>
            </a:r>
          </a:p>
          <a:p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Renzo Vargas – 	Profesional DASP-CONAF</a:t>
            </a:r>
          </a:p>
          <a:p>
            <a:r>
              <a:rPr lang="es" sz="1200" dirty="0">
                <a:solidFill>
                  <a:srgbClr val="666666"/>
                </a:solidFill>
                <a:latin typeface="+mj-lt"/>
                <a:sym typeface="Montserrat"/>
              </a:rPr>
              <a:t> </a:t>
            </a:r>
            <a:endParaRPr lang="es-CL" sz="12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CE9CF01-090A-151D-CE39-99E044E2A37C}"/>
              </a:ext>
            </a:extLst>
          </p:cNvPr>
          <p:cNvSpPr txBox="1"/>
          <p:nvPr/>
        </p:nvSpPr>
        <p:spPr>
          <a:xfrm>
            <a:off x="640080" y="3535584"/>
            <a:ext cx="16604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26 de enero de 2024</a:t>
            </a:r>
          </a:p>
        </p:txBody>
      </p:sp>
      <p:sp>
        <p:nvSpPr>
          <p:cNvPr id="5" name="Google Shape;148;p24">
            <a:extLst>
              <a:ext uri="{FF2B5EF4-FFF2-40B4-BE49-F238E27FC236}">
                <a16:creationId xmlns:a16="http://schemas.microsoft.com/office/drawing/2014/main" id="{79DCEA30-57FC-FAA4-862D-A0B3BE304B07}"/>
              </a:ext>
            </a:extLst>
          </p:cNvPr>
          <p:cNvSpPr txBox="1"/>
          <p:nvPr/>
        </p:nvSpPr>
        <p:spPr>
          <a:xfrm>
            <a:off x="5933723" y="1330917"/>
            <a:ext cx="2966437" cy="324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ES" sz="1200" dirty="0">
                <a:solidFill>
                  <a:srgbClr val="666666"/>
                </a:solidFill>
                <a:latin typeface="+mj-lt"/>
              </a:rPr>
              <a:t>Reactivación </a:t>
            </a:r>
            <a:r>
              <a:rPr lang="es-ES" sz="1200" b="1" dirty="0">
                <a:solidFill>
                  <a:srgbClr val="666666"/>
                </a:solidFill>
                <a:latin typeface="+mj-lt"/>
              </a:rPr>
              <a:t>comité asesor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CONTRATACIÓN DE UN </a:t>
            </a:r>
            <a:r>
              <a:rPr lang="es-MX" sz="1200" b="1" dirty="0">
                <a:solidFill>
                  <a:srgbClr val="666666"/>
                </a:solidFill>
                <a:latin typeface="+mj-lt"/>
              </a:rPr>
              <a:t>SERVICIO PROFESIONAL PARA LA ELABORACIÓN DEL PLAN DE MANEJO</a:t>
            </a:r>
            <a:r>
              <a:rPr lang="es-MX" sz="1200" dirty="0">
                <a:solidFill>
                  <a:srgbClr val="666666"/>
                </a:solidFill>
                <a:latin typeface="+mj-lt"/>
              </a:rPr>
              <a:t> DEL DERECHO REAL DE CONSERVACIÓN “PARQUE HACIENDA EL DURAZNO” EN LA COMUNA DE CANELA, PROVINCIA CHOAPA.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Manuel Pinto, anunció que se inició el estudio para </a:t>
            </a:r>
            <a:r>
              <a:rPr lang="es-MX" sz="1200" b="1" dirty="0">
                <a:solidFill>
                  <a:srgbClr val="666666"/>
                </a:solidFill>
                <a:latin typeface="+mj-lt"/>
              </a:rPr>
              <a:t>traspasar el dominio de la tierra a los arrendatarios del Durazno</a:t>
            </a:r>
            <a:r>
              <a:rPr lang="es-MX" sz="1200" dirty="0">
                <a:solidFill>
                  <a:srgbClr val="666666"/>
                </a:solidFill>
                <a:latin typeface="+mj-lt"/>
              </a:rPr>
              <a:t>, por lo que de esta forma el Plan de manejo deberá contemplar esta nueva situación sobre la cual él se compromete ir informando.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Fechas para continuar con plan de Manejo.</a:t>
            </a:r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56804AE-117F-685B-EDB6-99F148CDE2D0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8E116D-39BD-9F92-3D03-99CA56C55F9F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00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075CEE-C3CA-4C73-596D-B94B022CC1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162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82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400812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Cercado de nuevas dependencias del centro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425816" y="1356190"/>
            <a:ext cx="44586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200" dirty="0">
                <a:solidFill>
                  <a:srgbClr val="666666"/>
                </a:solidFill>
                <a:latin typeface="+mj-lt"/>
                <a:sym typeface="Montserrat Medium"/>
              </a:rPr>
              <a:t>Debido a la cercanía con la carretera, y el espacio reducido, en este periodo se terminó de cercar y preparar los nuevos corrales en el sector del zapallo para trasladar a algunos guanacos, con el objetivo de comenzar a asilvestrarlos.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853FAD-9065-D128-B67B-76DC9A5EE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531" y="0"/>
            <a:ext cx="3925469" cy="51435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3A612A5-D3CB-11D8-FD03-C45E810F43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26" b="29265"/>
          <a:stretch/>
        </p:blipFill>
        <p:spPr>
          <a:xfrm>
            <a:off x="3428450" y="2307164"/>
            <a:ext cx="2026517" cy="273848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D89432D-CA89-3F72-42FE-707003D526CC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59878E-60AB-6E22-4D82-D05E9F2FE624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D5D7587-01F7-5444-413B-2A9F46941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598" y="2307164"/>
            <a:ext cx="3606200" cy="27069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4B5069-F6F0-ACF9-F8A4-899A6347B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754" y="1356190"/>
            <a:ext cx="2648883" cy="3528903"/>
          </a:xfrm>
          <a:prstGeom prst="rect">
            <a:avLst/>
          </a:prstGeom>
        </p:spPr>
      </p:pic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Celebración de los 20 años del Centro de rescate y rehabilitación de Guanacos 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32208-C1C6-7FE6-E305-A4FD5000EF3C}"/>
              </a:ext>
            </a:extLst>
          </p:cNvPr>
          <p:cNvSpPr txBox="1"/>
          <p:nvPr/>
        </p:nvSpPr>
        <p:spPr>
          <a:xfrm>
            <a:off x="6482131" y="4549365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4 de noviembre de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425816" y="1356190"/>
            <a:ext cx="54415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200" dirty="0">
                <a:solidFill>
                  <a:srgbClr val="666666"/>
                </a:solidFill>
                <a:latin typeface="+mj-lt"/>
                <a:sym typeface="Montserrat Medium"/>
              </a:rPr>
              <a:t>Asistieron más de 40 personas, contamos con 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la presencia del Seremi de Agricultura, Christian Álvarez, y Jorge Fernández, director regional del SAG. Así como a funcionarios de las municipalidades de Canela y Combarbalá y alumnos del liceo Bicentenario Samuel Román Rojas de Combarbalá.</a:t>
            </a:r>
            <a:endParaRPr lang="es-CL" sz="1200" dirty="0">
              <a:solidFill>
                <a:srgbClr val="666666"/>
              </a:solidFill>
              <a:latin typeface="+mj-lt"/>
              <a:sym typeface="Montserrat Medium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E550FA-5317-681C-A1D8-2A1B470EA4FD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8F88404-B359-0BC2-DD87-BB74327A6BDF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959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528066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Nacimiento de chulenga en navidad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74C27E-1139-7914-01D8-03845215C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7"/>
          <a:stretch/>
        </p:blipFill>
        <p:spPr>
          <a:xfrm>
            <a:off x="0" y="1341120"/>
            <a:ext cx="9144000" cy="38023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1D6A69F-504C-86FF-66A1-F8990544E4FC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169C4D1-CA21-1522-C7D8-FAC38745404C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3507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11A8CE-6DEC-4D6C-8433-06F8705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4580"/>
          <a:stretch/>
        </p:blipFill>
        <p:spPr>
          <a:xfrm>
            <a:off x="7251081" y="423363"/>
            <a:ext cx="1105685" cy="1398799"/>
          </a:xfrm>
          <a:prstGeom prst="rect">
            <a:avLst/>
          </a:prstGeom>
        </p:spPr>
      </p:pic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672693" y="900612"/>
            <a:ext cx="5267207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Líneas estratégicas de la Fundación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0A8997-C6D8-45FB-B98D-A0FCE4B84986}"/>
              </a:ext>
            </a:extLst>
          </p:cNvPr>
          <p:cNvSpPr/>
          <p:nvPr/>
        </p:nvSpPr>
        <p:spPr>
          <a:xfrm>
            <a:off x="355596" y="2451424"/>
            <a:ext cx="1469571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de la biodiversidad</a:t>
            </a:r>
            <a:endParaRPr lang="es-CL" sz="1050" b="1" dirty="0">
              <a:latin typeface="+mj-lt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0B5F5BF-3311-43B7-8318-CA9F1E288451}"/>
              </a:ext>
            </a:extLst>
          </p:cNvPr>
          <p:cNvSpPr/>
          <p:nvPr/>
        </p:nvSpPr>
        <p:spPr>
          <a:xfrm>
            <a:off x="2072723" y="2451423"/>
            <a:ext cx="1469571" cy="86991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Educación ambiental</a:t>
            </a:r>
            <a:endParaRPr lang="es-CL" sz="1050" b="1" dirty="0">
              <a:latin typeface="+mj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E456791-AFD6-4E64-8FE2-C5F98B5FD119}"/>
              </a:ext>
            </a:extLst>
          </p:cNvPr>
          <p:cNvSpPr/>
          <p:nvPr/>
        </p:nvSpPr>
        <p:spPr>
          <a:xfrm>
            <a:off x="5421164" y="2451423"/>
            <a:ext cx="1540573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Fortalecimiento social y comunitario</a:t>
            </a:r>
            <a:endParaRPr lang="es-CL" sz="1050" b="1" dirty="0">
              <a:latin typeface="+mj-lt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43CD311-A55D-4BEA-8F50-3BF24D35AE65}"/>
              </a:ext>
            </a:extLst>
          </p:cNvPr>
          <p:cNvSpPr/>
          <p:nvPr/>
        </p:nvSpPr>
        <p:spPr>
          <a:xfrm>
            <a:off x="7208525" y="2451424"/>
            <a:ext cx="1426273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patrimonial</a:t>
            </a:r>
            <a:endParaRPr lang="es-CL" sz="1050" b="1" dirty="0">
              <a:latin typeface="+mj-lt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57AA801-EC8B-4896-AC4B-D8A161402E06}"/>
              </a:ext>
            </a:extLst>
          </p:cNvPr>
          <p:cNvSpPr/>
          <p:nvPr/>
        </p:nvSpPr>
        <p:spPr>
          <a:xfrm>
            <a:off x="3785213" y="2451424"/>
            <a:ext cx="1345865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Investigación</a:t>
            </a:r>
            <a:endParaRPr lang="es-CL" sz="1050" b="1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A3ED6CF-1866-021D-38AD-6EAF34A86319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FBFF0C-1C41-433C-3960-44F4111EBB9A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475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/>
          <p:nvPr/>
        </p:nvSpPr>
        <p:spPr>
          <a:xfrm>
            <a:off x="741579" y="803120"/>
            <a:ext cx="791915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Co-ejecutores y colaboradores del Proyecto </a:t>
            </a:r>
            <a:r>
              <a:rPr lang="es-CL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 Asociativo Regional, PAR Explora Coquimbo</a:t>
            </a: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 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9527471-5D62-CC4C-8F71-BB790915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1154" y="2262187"/>
            <a:ext cx="3924300" cy="1381125"/>
          </a:xfrm>
          <a:prstGeom prst="rect">
            <a:avLst/>
          </a:prstGeom>
        </p:spPr>
      </p:pic>
      <p:sp>
        <p:nvSpPr>
          <p:cNvPr id="10" name="Google Shape;148;p24">
            <a:extLst>
              <a:ext uri="{FF2B5EF4-FFF2-40B4-BE49-F238E27FC236}">
                <a16:creationId xmlns:a16="http://schemas.microsoft.com/office/drawing/2014/main" id="{D9FA2A38-9456-6329-D5FC-975399BD9406}"/>
              </a:ext>
            </a:extLst>
          </p:cNvPr>
          <p:cNvSpPr txBox="1"/>
          <p:nvPr/>
        </p:nvSpPr>
        <p:spPr>
          <a:xfrm>
            <a:off x="645143" y="2038350"/>
            <a:ext cx="3641107" cy="2597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La </a:t>
            </a:r>
            <a:r>
              <a:rPr lang="es-ES" sz="1200" b="1" dirty="0">
                <a:solidFill>
                  <a:srgbClr val="666666"/>
                </a:solidFill>
                <a:latin typeface="+mj-lt"/>
              </a:rPr>
              <a:t>Fundación </a:t>
            </a:r>
            <a:r>
              <a:rPr lang="es-ES" sz="1200" b="1" dirty="0" err="1">
                <a:solidFill>
                  <a:srgbClr val="666666"/>
                </a:solidFill>
                <a:latin typeface="+mj-lt"/>
              </a:rPr>
              <a:t>Llamapanguí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, a través del equipo de educación ambiental es parte del equipo ejecutor del </a:t>
            </a:r>
            <a:r>
              <a:rPr lang="es-ES" sz="1200" b="1" dirty="0">
                <a:solidFill>
                  <a:srgbClr val="666666"/>
                </a:solidFill>
                <a:latin typeface="+mj-lt"/>
              </a:rPr>
              <a:t>PAR Explora 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en conjunto con el </a:t>
            </a:r>
            <a:r>
              <a:rPr lang="es-MX" sz="1200" dirty="0">
                <a:solidFill>
                  <a:srgbClr val="666666"/>
                </a:solidFill>
                <a:latin typeface="+mj-lt"/>
              </a:rPr>
              <a:t>Centro del Agua para Zonas Áridas y Semiáridas de América Latina y el Caribe </a:t>
            </a:r>
            <a:r>
              <a:rPr lang="es-ES" sz="1200" b="1" dirty="0">
                <a:solidFill>
                  <a:srgbClr val="666666"/>
                </a:solidFill>
                <a:latin typeface="+mj-lt"/>
              </a:rPr>
              <a:t>CAZALAC. 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Será las encargadas de colaborar en el </a:t>
            </a:r>
            <a:r>
              <a:rPr lang="es-ES" sz="1200" b="1" dirty="0">
                <a:solidFill>
                  <a:srgbClr val="666666"/>
                </a:solidFill>
                <a:latin typeface="+mj-lt"/>
              </a:rPr>
              <a:t>material educativo 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para estudiantes de los primeros niveles de educación.</a:t>
            </a:r>
          </a:p>
          <a:p>
            <a:pPr algn="just"/>
            <a:endParaRPr lang="es-ES" sz="1200" b="1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De la misma forma, la Fundación, es colaboradora del proyecto, ya que </a:t>
            </a:r>
            <a:r>
              <a:rPr lang="es-ES" sz="1200" b="1" dirty="0">
                <a:solidFill>
                  <a:srgbClr val="666666"/>
                </a:solidFill>
                <a:latin typeface="+mj-lt"/>
              </a:rPr>
              <a:t>recibiremos en el Parque Hacienda El Durazno a comunidades educativas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D3E9587-2068-2C69-0A89-AD9E8433DA39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0291792-88FE-E22A-D778-764390140AE0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138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/>
          <p:nvPr/>
        </p:nvSpPr>
        <p:spPr>
          <a:xfrm>
            <a:off x="819594" y="641649"/>
            <a:ext cx="791915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Postulación y selección en Ciencia Pública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48077B2F-47D6-49E3-B3E3-0B9919601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0" y="1508572"/>
            <a:ext cx="2171700" cy="21050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ADB3889-FC7C-46E0-B92F-C9DA05D3C9B2}"/>
              </a:ext>
            </a:extLst>
          </p:cNvPr>
          <p:cNvSpPr txBox="1"/>
          <p:nvPr/>
        </p:nvSpPr>
        <p:spPr>
          <a:xfrm>
            <a:off x="819594" y="2237920"/>
            <a:ext cx="3752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" sz="1200" dirty="0">
                <a:solidFill>
                  <a:srgbClr val="666666"/>
                </a:solidFill>
                <a:latin typeface="+mj-lt"/>
                <a:sym typeface="Montserrat"/>
              </a:rPr>
              <a:t>El proyecto “Distribución del Fanzine Wanikoe” fue seleccionado en el concurso Ciencia Pública para ejecutarse en 2023-2024.</a:t>
            </a:r>
            <a:endParaRPr lang="es-CL" sz="12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51CC5E0-A1DF-DB4E-CD38-3F1D3569391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8ADAE01-83D6-A749-CA3B-698C4BCACC21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34671C-FE78-91B8-2E08-88A7906C4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615" y="1389706"/>
            <a:ext cx="5267854" cy="2883906"/>
          </a:xfrm>
          <a:prstGeom prst="rect">
            <a:avLst/>
          </a:prstGeom>
        </p:spPr>
      </p:pic>
      <p:sp>
        <p:nvSpPr>
          <p:cNvPr id="110" name="Google Shape;110;p19"/>
          <p:cNvSpPr txBox="1"/>
          <p:nvPr/>
        </p:nvSpPr>
        <p:spPr>
          <a:xfrm>
            <a:off x="1036721" y="507280"/>
            <a:ext cx="5267854" cy="6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Cursos</a:t>
            </a:r>
            <a:endParaRPr sz="20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48;p24">
            <a:extLst>
              <a:ext uri="{FF2B5EF4-FFF2-40B4-BE49-F238E27FC236}">
                <a16:creationId xmlns:a16="http://schemas.microsoft.com/office/drawing/2014/main" id="{088EF460-8B8F-2D8F-29F7-1116C07B9732}"/>
              </a:ext>
            </a:extLst>
          </p:cNvPr>
          <p:cNvSpPr txBox="1"/>
          <p:nvPr/>
        </p:nvSpPr>
        <p:spPr>
          <a:xfrm>
            <a:off x="616568" y="1389706"/>
            <a:ext cx="2566111" cy="324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En el año 2023, tanto el curso de Herramientas legales para la conservación en Chile, como el curso de Introducción a la ética ambiental, si bien se ofrecieron, no se realizaron por falta de cuórum. </a:t>
            </a: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Cómo directorio, creemos que se debe a que debemos alcanzar nuevo público y/o modificar la modalidad de ejecución del curso.</a:t>
            </a: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Este 2024, se reformulará la estrategia para continuar con la ejecución de cursos.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BA01C32-23DC-3337-B97A-F3C9C0518D61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AE6577-FE09-0115-3897-876E1CA8C57A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79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731921" y="741795"/>
            <a:ext cx="5267854" cy="6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Postulación al FFIOP</a:t>
            </a:r>
            <a:endParaRPr sz="20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48;p24">
            <a:extLst>
              <a:ext uri="{FF2B5EF4-FFF2-40B4-BE49-F238E27FC236}">
                <a16:creationId xmlns:a16="http://schemas.microsoft.com/office/drawing/2014/main" id="{088EF460-8B8F-2D8F-29F7-1116C07B9732}"/>
              </a:ext>
            </a:extLst>
          </p:cNvPr>
          <p:cNvSpPr txBox="1"/>
          <p:nvPr/>
        </p:nvSpPr>
        <p:spPr>
          <a:xfrm>
            <a:off x="928988" y="2065231"/>
            <a:ext cx="2566111" cy="2336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</a:rPr>
              <a:t>Presentación recurso de reposición </a:t>
            </a:r>
          </a:p>
          <a:p>
            <a:pPr algn="just"/>
            <a:endParaRPr lang="es-MX" sz="1200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</a:rPr>
              <a:t>En la Resolución Exenta 102 de la Seremi de Gobierno se señala que nuestro proyecto quedó en lista de espera </a:t>
            </a:r>
            <a:r>
              <a:rPr lang="es-MX" sz="1200" b="1" dirty="0">
                <a:solidFill>
                  <a:srgbClr val="666666"/>
                </a:solidFill>
                <a:latin typeface="+mj-lt"/>
              </a:rPr>
              <a:t>pese a obtener el mayor de los puntajes en cuanto a evaluación técnica de la selección</a:t>
            </a:r>
            <a:r>
              <a:rPr lang="es-MX" sz="1200" dirty="0">
                <a:solidFill>
                  <a:srgbClr val="666666"/>
                </a:solidFill>
                <a:latin typeface="+mj-lt"/>
              </a:rPr>
              <a:t>, y cumpliendo cabalmente los criterios de priorización establecidos tanto por las bases como por el consejo regional, por lo que como organización sentimos que hubo falta a la probidad </a:t>
            </a:r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DF01503-E991-E62E-FBD9-857AE8BA1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347" y="1919152"/>
            <a:ext cx="5097143" cy="29922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8E0EFC3-162C-2314-1FF2-9563580F7E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56"/>
          <a:stretch/>
        </p:blipFill>
        <p:spPr>
          <a:xfrm>
            <a:off x="3848101" y="632460"/>
            <a:ext cx="5167258" cy="118939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B89B982-ABB6-22F4-3341-4F989BDFD1B5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AF8AD25-6F80-9478-BCD6-C2551FFF0B9C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02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969913"/>
            <a:ext cx="9144004" cy="6113414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>
            <a:spLocks noGrp="1"/>
          </p:cNvSpPr>
          <p:nvPr>
            <p:ph type="ctrTitle" idx="4294967295"/>
          </p:nvPr>
        </p:nvSpPr>
        <p:spPr>
          <a:xfrm>
            <a:off x="639800" y="952050"/>
            <a:ext cx="7599300" cy="216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200" dirty="0">
                <a:solidFill>
                  <a:srgbClr val="FFFFFF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DIRECTORIO</a:t>
            </a:r>
            <a:endParaRPr sz="4200" dirty="0">
              <a:solidFill>
                <a:srgbClr val="FFFFFF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731920" y="741795"/>
            <a:ext cx="7848199" cy="6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Postulación al Fondo de medioambiente del GORE C</a:t>
            </a:r>
            <a:r>
              <a:rPr lang="es-CL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o</a:t>
            </a:r>
            <a:r>
              <a:rPr lang="es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quimbo con el proyecto</a:t>
            </a:r>
            <a:endParaRPr sz="20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Google Shape;148;p24">
            <a:extLst>
              <a:ext uri="{FF2B5EF4-FFF2-40B4-BE49-F238E27FC236}">
                <a16:creationId xmlns:a16="http://schemas.microsoft.com/office/drawing/2014/main" id="{088EF460-8B8F-2D8F-29F7-1116C07B9732}"/>
              </a:ext>
            </a:extLst>
          </p:cNvPr>
          <p:cNvSpPr txBox="1"/>
          <p:nvPr/>
        </p:nvSpPr>
        <p:spPr>
          <a:xfrm>
            <a:off x="1652888" y="3340214"/>
            <a:ext cx="5555632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</a:rPr>
              <a:t>Quedamos inadmisibles por la siguiente razón:</a:t>
            </a:r>
          </a:p>
          <a:p>
            <a:pPr algn="just"/>
            <a:endParaRPr lang="es-MX" sz="1200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</a:rPr>
              <a:t>" NO DESGLOSA GASTOS DE FLETES Y ALIMENTACIÓN LOS CUALES CUENTAN CON TOPE MÁXIMO DE ACUERDO A BASES. LOS MATERIALES INDICADOS EN GASTOS DE INVERSIÓN CORRESPONDEN A GASTOS OPERACIONALES.“</a:t>
            </a:r>
          </a:p>
          <a:p>
            <a:pPr algn="just"/>
            <a:endParaRPr lang="es-MX" sz="12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2C1A69-3DBA-A0A8-67B6-DC84098911FA}"/>
              </a:ext>
            </a:extLst>
          </p:cNvPr>
          <p:cNvSpPr txBox="1"/>
          <p:nvPr/>
        </p:nvSpPr>
        <p:spPr>
          <a:xfrm>
            <a:off x="2125654" y="1796474"/>
            <a:ext cx="46101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0" i="0" u="none" strike="noStrike" baseline="0" dirty="0">
                <a:latin typeface="+mj-lt"/>
              </a:rPr>
              <a:t>“RESCATE, RECUPERACIÓN Y RE-ASILVESTRAMIENTO DE GUANACOS (</a:t>
            </a:r>
            <a:r>
              <a:rPr lang="es-MX" sz="1400" b="0" i="1" u="none" strike="noStrike" baseline="0" dirty="0">
                <a:latin typeface="+mj-lt"/>
              </a:rPr>
              <a:t>LAMA</a:t>
            </a:r>
          </a:p>
          <a:p>
            <a:pPr algn="ctr"/>
            <a:r>
              <a:rPr lang="es-MX" sz="1400" b="0" i="1" u="none" strike="noStrike" baseline="0" dirty="0">
                <a:latin typeface="+mj-lt"/>
              </a:rPr>
              <a:t>GUANICOE</a:t>
            </a:r>
            <a:r>
              <a:rPr lang="es-MX" sz="1400" b="0" i="0" u="none" strike="noStrike" baseline="0" dirty="0">
                <a:latin typeface="+mj-lt"/>
              </a:rPr>
              <a:t>) Y SU IMPACTO EN LA BIODIVERSIDAD DEL ÁREA PROTEGIDA, PARQUE</a:t>
            </a:r>
          </a:p>
          <a:p>
            <a:pPr algn="ctr"/>
            <a:r>
              <a:rPr lang="es-CL" sz="1400" b="0" i="0" u="none" strike="noStrike" baseline="0" dirty="0">
                <a:latin typeface="+mj-lt"/>
              </a:rPr>
              <a:t>HACIENDA EL DURAZNO”.</a:t>
            </a:r>
            <a:endParaRPr lang="es-CL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6B63ABD-0174-BDBA-FAB2-E5F81369D61E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C57B6B-B466-D42C-8458-8A3FAA4B56B4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02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11A8CE-6DEC-4D6C-8433-06F8705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4580"/>
          <a:stretch/>
        </p:blipFill>
        <p:spPr>
          <a:xfrm>
            <a:off x="7251081" y="423363"/>
            <a:ext cx="1105685" cy="1398799"/>
          </a:xfrm>
          <a:prstGeom prst="rect">
            <a:avLst/>
          </a:prstGeom>
        </p:spPr>
      </p:pic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672693" y="900612"/>
            <a:ext cx="5267207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Líneas estratégicas de la Fundación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0A8997-C6D8-45FB-B98D-A0FCE4B84986}"/>
              </a:ext>
            </a:extLst>
          </p:cNvPr>
          <p:cNvSpPr/>
          <p:nvPr/>
        </p:nvSpPr>
        <p:spPr>
          <a:xfrm>
            <a:off x="355596" y="2451424"/>
            <a:ext cx="1469571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de la biodiversidad</a:t>
            </a:r>
            <a:endParaRPr lang="es-CL" sz="1050" b="1" dirty="0">
              <a:latin typeface="+mj-lt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0B5F5BF-3311-43B7-8318-CA9F1E288451}"/>
              </a:ext>
            </a:extLst>
          </p:cNvPr>
          <p:cNvSpPr/>
          <p:nvPr/>
        </p:nvSpPr>
        <p:spPr>
          <a:xfrm>
            <a:off x="2039293" y="2451423"/>
            <a:ext cx="1469571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Educación ambiental</a:t>
            </a:r>
            <a:endParaRPr lang="es-CL" sz="1050" b="1" dirty="0">
              <a:latin typeface="+mj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E456791-AFD6-4E64-8FE2-C5F98B5FD119}"/>
              </a:ext>
            </a:extLst>
          </p:cNvPr>
          <p:cNvSpPr/>
          <p:nvPr/>
        </p:nvSpPr>
        <p:spPr>
          <a:xfrm>
            <a:off x="5435297" y="2435417"/>
            <a:ext cx="1540573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Fortalecimiento social y comunitario</a:t>
            </a:r>
            <a:endParaRPr lang="es-CL" sz="1050" b="1" dirty="0">
              <a:latin typeface="+mj-lt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43CD311-A55D-4BEA-8F50-3BF24D35AE65}"/>
              </a:ext>
            </a:extLst>
          </p:cNvPr>
          <p:cNvSpPr/>
          <p:nvPr/>
        </p:nvSpPr>
        <p:spPr>
          <a:xfrm>
            <a:off x="7251081" y="2457189"/>
            <a:ext cx="1426273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patrimonial</a:t>
            </a:r>
            <a:endParaRPr lang="es-CL" sz="1050" b="1" dirty="0">
              <a:latin typeface="+mj-lt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57AA801-EC8B-4896-AC4B-D8A161402E06}"/>
              </a:ext>
            </a:extLst>
          </p:cNvPr>
          <p:cNvSpPr/>
          <p:nvPr/>
        </p:nvSpPr>
        <p:spPr>
          <a:xfrm>
            <a:off x="3799148" y="2451424"/>
            <a:ext cx="1345865" cy="8699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Investigación</a:t>
            </a:r>
            <a:endParaRPr lang="es-CL" sz="1050" b="1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0A126AF-FD3B-6E10-A34E-66DA3B8F5411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D915D8-689E-F5FA-EDD0-C8F2F9E498FF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572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2"/>
          <p:cNvSpPr txBox="1"/>
          <p:nvPr/>
        </p:nvSpPr>
        <p:spPr>
          <a:xfrm>
            <a:off x="807329" y="541707"/>
            <a:ext cx="70611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Colaboración con DendroLab PUCV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1DDA0E-8557-99B5-9E8C-6B2F7FA52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2519" y="1220377"/>
            <a:ext cx="3534339" cy="32876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463EE7-DF1F-0696-DB34-8BE73B5FA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482" y="2181348"/>
            <a:ext cx="2091057" cy="2784864"/>
          </a:xfrm>
          <a:prstGeom prst="rect">
            <a:avLst/>
          </a:prstGeom>
        </p:spPr>
      </p:pic>
      <p:sp>
        <p:nvSpPr>
          <p:cNvPr id="7" name="Google Shape;148;p24">
            <a:extLst>
              <a:ext uri="{FF2B5EF4-FFF2-40B4-BE49-F238E27FC236}">
                <a16:creationId xmlns:a16="http://schemas.microsoft.com/office/drawing/2014/main" id="{3D7FBC48-55BF-6B7F-449E-F6C6526F9EEB}"/>
              </a:ext>
            </a:extLst>
          </p:cNvPr>
          <p:cNvSpPr txBox="1"/>
          <p:nvPr/>
        </p:nvSpPr>
        <p:spPr>
          <a:xfrm>
            <a:off x="616568" y="1389706"/>
            <a:ext cx="3406792" cy="2184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Colaboración en el proyecto ANID-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Fondecyt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1201714, titulado “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Assessing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historical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changes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of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water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extreme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events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and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their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impacts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on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vegetation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,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water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access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and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infrastructure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planning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in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Mediterranean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and Semi-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arid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basins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of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Chile”</a:t>
            </a: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Toma de muestras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dendométricas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de plantas adultas de las especies: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talhuén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(</a:t>
            </a:r>
            <a:r>
              <a:rPr lang="es-ES" sz="1200" i="1" dirty="0" err="1">
                <a:solidFill>
                  <a:srgbClr val="666666"/>
                </a:solidFill>
                <a:latin typeface="+mj-lt"/>
              </a:rPr>
              <a:t>Trevoa</a:t>
            </a:r>
            <a:r>
              <a:rPr lang="es-ES" sz="1200" i="1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i="1" dirty="0" err="1">
                <a:solidFill>
                  <a:srgbClr val="666666"/>
                </a:solidFill>
                <a:latin typeface="+mj-lt"/>
              </a:rPr>
              <a:t>quinquinervia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), guayacán (</a:t>
            </a:r>
            <a:r>
              <a:rPr lang="es-ES" sz="1200" i="1" dirty="0" err="1">
                <a:solidFill>
                  <a:srgbClr val="666666"/>
                </a:solidFill>
                <a:latin typeface="+mj-lt"/>
              </a:rPr>
              <a:t>Porlieria</a:t>
            </a:r>
            <a:r>
              <a:rPr lang="es-ES" sz="1200" i="1" dirty="0">
                <a:solidFill>
                  <a:srgbClr val="666666"/>
                </a:solidFill>
                <a:latin typeface="+mj-lt"/>
              </a:rPr>
              <a:t> chilensis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), y </a:t>
            </a:r>
            <a:r>
              <a:rPr lang="es-ES" sz="1200" dirty="0" err="1">
                <a:solidFill>
                  <a:srgbClr val="666666"/>
                </a:solidFill>
                <a:latin typeface="+mj-lt"/>
              </a:rPr>
              <a:t>huañil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 (</a:t>
            </a:r>
            <a:r>
              <a:rPr lang="es-ES" sz="1200" i="1" dirty="0" err="1">
                <a:solidFill>
                  <a:srgbClr val="666666"/>
                </a:solidFill>
                <a:latin typeface="+mj-lt"/>
              </a:rPr>
              <a:t>Proustia</a:t>
            </a:r>
            <a:r>
              <a:rPr lang="es-ES" sz="1200" i="1" dirty="0">
                <a:solidFill>
                  <a:srgbClr val="666666"/>
                </a:solidFill>
                <a:latin typeface="+mj-lt"/>
              </a:rPr>
              <a:t> </a:t>
            </a:r>
            <a:r>
              <a:rPr lang="es-ES" sz="1200" i="1" dirty="0" err="1">
                <a:solidFill>
                  <a:srgbClr val="666666"/>
                </a:solidFill>
                <a:latin typeface="+mj-lt"/>
              </a:rPr>
              <a:t>cuneifolia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) en las poblaciones que existen en el Parque Hacienda El Durazno.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342C7B3-3C2D-4283-025E-FDFEBA8A05C2}"/>
              </a:ext>
            </a:extLst>
          </p:cNvPr>
          <p:cNvSpPr txBox="1"/>
          <p:nvPr/>
        </p:nvSpPr>
        <p:spPr>
          <a:xfrm>
            <a:off x="3730330" y="2613874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19 de enero de 2024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EC4365-AAD3-A14C-0168-E5C522C90F30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64D6B68-AA15-8199-BEB8-F787D1E06EE7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401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11A8CE-6DEC-4D6C-8433-06F8705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4580"/>
          <a:stretch/>
        </p:blipFill>
        <p:spPr>
          <a:xfrm>
            <a:off x="7251081" y="423363"/>
            <a:ext cx="1105685" cy="1398799"/>
          </a:xfrm>
          <a:prstGeom prst="rect">
            <a:avLst/>
          </a:prstGeom>
        </p:spPr>
      </p:pic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672693" y="900612"/>
            <a:ext cx="5267207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Líneas estratégicas de la Fundación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0A8997-C6D8-45FB-B98D-A0FCE4B84986}"/>
              </a:ext>
            </a:extLst>
          </p:cNvPr>
          <p:cNvSpPr/>
          <p:nvPr/>
        </p:nvSpPr>
        <p:spPr>
          <a:xfrm>
            <a:off x="471710" y="2451424"/>
            <a:ext cx="1469571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de la biodiversidad</a:t>
            </a:r>
            <a:endParaRPr lang="es-CL" sz="1050" b="1" dirty="0">
              <a:latin typeface="+mj-lt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0B5F5BF-3311-43B7-8318-CA9F1E288451}"/>
              </a:ext>
            </a:extLst>
          </p:cNvPr>
          <p:cNvSpPr/>
          <p:nvPr/>
        </p:nvSpPr>
        <p:spPr>
          <a:xfrm>
            <a:off x="2180430" y="2451422"/>
            <a:ext cx="1469571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Educación ambiental</a:t>
            </a:r>
            <a:endParaRPr lang="es-CL" sz="1050" b="1" dirty="0">
              <a:latin typeface="+mj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E456791-AFD6-4E64-8FE2-C5F98B5FD119}"/>
              </a:ext>
            </a:extLst>
          </p:cNvPr>
          <p:cNvSpPr/>
          <p:nvPr/>
        </p:nvSpPr>
        <p:spPr>
          <a:xfrm>
            <a:off x="5406652" y="2451422"/>
            <a:ext cx="1540573" cy="86991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Fortalecimiento social y comunitario</a:t>
            </a:r>
            <a:endParaRPr lang="es-CL" sz="1050" b="1" dirty="0">
              <a:latin typeface="+mj-lt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43CD311-A55D-4BEA-8F50-3BF24D35AE65}"/>
              </a:ext>
            </a:extLst>
          </p:cNvPr>
          <p:cNvSpPr/>
          <p:nvPr/>
        </p:nvSpPr>
        <p:spPr>
          <a:xfrm>
            <a:off x="7118861" y="2451423"/>
            <a:ext cx="1426273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patrimonial</a:t>
            </a:r>
            <a:endParaRPr lang="es-CL" sz="1050" b="1" dirty="0">
              <a:latin typeface="+mj-lt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57AA801-EC8B-4896-AC4B-D8A161402E06}"/>
              </a:ext>
            </a:extLst>
          </p:cNvPr>
          <p:cNvSpPr/>
          <p:nvPr/>
        </p:nvSpPr>
        <p:spPr>
          <a:xfrm>
            <a:off x="3889151" y="2451422"/>
            <a:ext cx="1345865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Investigación</a:t>
            </a:r>
            <a:endParaRPr lang="es-CL" sz="1050" b="1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AA62C12-F92D-FE89-90FB-DFAF75566B5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1F7A41-2E52-D53C-98A1-75E19C77FD9B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928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1203623" y="634301"/>
            <a:ext cx="6051954" cy="770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P</a:t>
            </a:r>
            <a:r>
              <a:rPr lang="es-CL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a</a:t>
            </a: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rticipación de la Agrupación Vecinal Junquillar en la celebración de los 20 años del centro de rescate y rehabilitación de guanacos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AD63A5-F553-0C5C-B152-60A5CD470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5392" y="1934493"/>
            <a:ext cx="1608208" cy="283781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A3DE3ED9-BB89-C196-9E21-8867B216E665}"/>
              </a:ext>
            </a:extLst>
          </p:cNvPr>
          <p:cNvGrpSpPr/>
          <p:nvPr/>
        </p:nvGrpSpPr>
        <p:grpSpPr>
          <a:xfrm>
            <a:off x="746096" y="1958266"/>
            <a:ext cx="5713471" cy="2814043"/>
            <a:chOff x="1994351" y="1"/>
            <a:chExt cx="10303830" cy="5074922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C5E73722-56A6-7B39-877C-219D2F839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333"/>
            <a:stretch/>
          </p:blipFill>
          <p:spPr>
            <a:xfrm>
              <a:off x="1994351" y="2"/>
              <a:ext cx="5155297" cy="507492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4050CA26-5FFE-E01D-0CB4-A546387561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333"/>
            <a:stretch/>
          </p:blipFill>
          <p:spPr>
            <a:xfrm>
              <a:off x="7119169" y="1"/>
              <a:ext cx="5179012" cy="5074919"/>
            </a:xfrm>
            <a:prstGeom prst="rect">
              <a:avLst/>
            </a:prstGeom>
          </p:spPr>
        </p:pic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0013706E-F97D-D95B-332B-07F593E1450A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E942B1-1D53-F4B3-1419-D5C183A5FEBF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333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731920" y="741795"/>
            <a:ext cx="6329279" cy="6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Participación en encuentro de organizaciones ligadas al turismo en Canela</a:t>
            </a:r>
            <a:endParaRPr sz="20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FC9C441-48FE-ABB2-8522-580A37CBC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552" y="1541815"/>
            <a:ext cx="2471911" cy="33115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166784-8FEB-7F5B-0CEE-AFC003803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450" y="1542935"/>
            <a:ext cx="3382671" cy="331150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63D554B-C7F1-E243-1DE1-60621E3694B9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8845B5-828E-B6C1-55FE-A01EBA4B21E6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168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731920" y="741795"/>
            <a:ext cx="6329279" cy="680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Participación en la reunión conformación CAS Canela convocada por la DGA</a:t>
            </a:r>
            <a:endParaRPr sz="20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673AFAE-1184-B900-FE43-C7A73E4D7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701" y="1542935"/>
            <a:ext cx="2485695" cy="3311501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59711D7-964D-8B3F-BA3B-929FBB7DC1C8}"/>
              </a:ext>
            </a:extLst>
          </p:cNvPr>
          <p:cNvSpPr txBox="1"/>
          <p:nvPr/>
        </p:nvSpPr>
        <p:spPr>
          <a:xfrm>
            <a:off x="4006850" y="2151162"/>
            <a:ext cx="46101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200" dirty="0">
                <a:solidFill>
                  <a:srgbClr val="666666"/>
                </a:solidFill>
                <a:latin typeface="+mj-lt"/>
              </a:rPr>
              <a:t>Conformación de las Comunidades de Aguas Subterráneas (CAS) del sector hidrogeológico de aprovechamiento común (SHAC) Canela, </a:t>
            </a:r>
            <a:endParaRPr lang="es-CL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7FDF939-08EE-CA00-5DC2-A848C29AF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336" y="857250"/>
            <a:ext cx="923925" cy="8001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F91EEE9-AD3E-7C6E-5F18-8C376177F46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E598324-6C85-D2C5-8A82-16D951D1F098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9570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11A8CE-6DEC-4D6C-8433-06F8705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4580"/>
          <a:stretch/>
        </p:blipFill>
        <p:spPr>
          <a:xfrm>
            <a:off x="7251081" y="423363"/>
            <a:ext cx="1105685" cy="1398799"/>
          </a:xfrm>
          <a:prstGeom prst="rect">
            <a:avLst/>
          </a:prstGeom>
        </p:spPr>
      </p:pic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672693" y="900612"/>
            <a:ext cx="5267207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Líneas estratégicas de la Fundación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0A8997-C6D8-45FB-B98D-A0FCE4B84986}"/>
              </a:ext>
            </a:extLst>
          </p:cNvPr>
          <p:cNvSpPr/>
          <p:nvPr/>
        </p:nvSpPr>
        <p:spPr>
          <a:xfrm>
            <a:off x="355596" y="2451424"/>
            <a:ext cx="1469571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de la biodiversidad</a:t>
            </a:r>
            <a:endParaRPr lang="es-CL" sz="1050" b="1" dirty="0">
              <a:latin typeface="+mj-lt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0B5F5BF-3311-43B7-8318-CA9F1E288451}"/>
              </a:ext>
            </a:extLst>
          </p:cNvPr>
          <p:cNvSpPr/>
          <p:nvPr/>
        </p:nvSpPr>
        <p:spPr>
          <a:xfrm>
            <a:off x="2071955" y="2451423"/>
            <a:ext cx="1469571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Educación ambiental</a:t>
            </a:r>
            <a:endParaRPr lang="es-CL" sz="1050" b="1" dirty="0">
              <a:latin typeface="+mj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E456791-AFD6-4E64-8FE2-C5F98B5FD119}"/>
              </a:ext>
            </a:extLst>
          </p:cNvPr>
          <p:cNvSpPr/>
          <p:nvPr/>
        </p:nvSpPr>
        <p:spPr>
          <a:xfrm>
            <a:off x="5421172" y="2451424"/>
            <a:ext cx="1540573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Fortalecimiento social y comunitario</a:t>
            </a:r>
            <a:endParaRPr lang="es-CL" sz="1050" b="1" dirty="0">
              <a:latin typeface="+mj-lt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43CD311-A55D-4BEA-8F50-3BF24D35AE65}"/>
              </a:ext>
            </a:extLst>
          </p:cNvPr>
          <p:cNvSpPr/>
          <p:nvPr/>
        </p:nvSpPr>
        <p:spPr>
          <a:xfrm>
            <a:off x="7208533" y="2451425"/>
            <a:ext cx="1426273" cy="8699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patrimonial</a:t>
            </a:r>
            <a:endParaRPr lang="es-CL" sz="1050" b="1" dirty="0">
              <a:latin typeface="+mj-lt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57AA801-EC8B-4896-AC4B-D8A161402E06}"/>
              </a:ext>
            </a:extLst>
          </p:cNvPr>
          <p:cNvSpPr/>
          <p:nvPr/>
        </p:nvSpPr>
        <p:spPr>
          <a:xfrm>
            <a:off x="3828519" y="2451424"/>
            <a:ext cx="1345865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Investigación</a:t>
            </a:r>
            <a:endParaRPr lang="es-CL" sz="1050" b="1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F656DF-0C9C-B2A8-84E9-B7F1E384104B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6F74217-83C3-5573-39DA-E1BEA70BBF98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681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6"/>
          <p:cNvSpPr txBox="1"/>
          <p:nvPr/>
        </p:nvSpPr>
        <p:spPr>
          <a:xfrm>
            <a:off x="1037064" y="581723"/>
            <a:ext cx="5896208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El año 2023 no se realizó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15" name="Google Shape;315;p46"/>
          <p:cNvSpPr txBox="1"/>
          <p:nvPr/>
        </p:nvSpPr>
        <p:spPr>
          <a:xfrm>
            <a:off x="714037" y="4131847"/>
            <a:ext cx="8133263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1200" dirty="0">
                <a:solidFill>
                  <a:srgbClr val="666666"/>
                </a:solidFill>
                <a:latin typeface="+mj-lt"/>
                <a:sym typeface="Montserrat"/>
              </a:rPr>
              <a:t>Sin embargo, este 2024, queremos retomar la feria Manos de la Tierra.</a:t>
            </a:r>
            <a:endParaRPr sz="1200" dirty="0">
              <a:solidFill>
                <a:srgbClr val="666666"/>
              </a:solidFill>
              <a:latin typeface="+mj-lt"/>
              <a:sym typeface="Montserrat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093FEFED-0DE6-4C98-A948-394ABC36C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09" y="1215365"/>
            <a:ext cx="4936095" cy="267338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7709D1-2218-675C-A2FA-26CED6020F3D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7883584-73B1-0F68-056B-3612FEE6A87F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148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D09E497-96AC-B725-964A-F1E62DB66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56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2" name="Google Shape;142;p23"/>
          <p:cNvSpPr txBox="1">
            <a:spLocks noGrp="1"/>
          </p:cNvSpPr>
          <p:nvPr>
            <p:ph type="ctrTitle" idx="4294967295"/>
          </p:nvPr>
        </p:nvSpPr>
        <p:spPr>
          <a:xfrm>
            <a:off x="738600" y="0"/>
            <a:ext cx="7666800" cy="30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dirty="0">
                <a:solidFill>
                  <a:schemeClr val="bg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COLABORACIONES</a:t>
            </a:r>
            <a:endParaRPr sz="3500" dirty="0">
              <a:solidFill>
                <a:schemeClr val="bg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3260700" y="761975"/>
            <a:ext cx="269814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Directorio 2022-2024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16"/>
          <p:cNvSpPr txBox="1"/>
          <p:nvPr/>
        </p:nvSpPr>
        <p:spPr>
          <a:xfrm>
            <a:off x="6860200" y="3424802"/>
            <a:ext cx="19104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Secretaria: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Constanza Pinochet</a:t>
            </a:r>
            <a:endParaRPr sz="12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3" name="Google Shape;83;p16"/>
          <p:cNvSpPr txBox="1"/>
          <p:nvPr/>
        </p:nvSpPr>
        <p:spPr>
          <a:xfrm>
            <a:off x="857200" y="3448300"/>
            <a:ext cx="30000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Presidente: </a:t>
            </a:r>
            <a:endParaRPr sz="12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Manuel Pinto</a:t>
            </a:r>
            <a:endParaRPr dirty="0">
              <a:latin typeface="+mj-lt"/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2834800" y="3424800"/>
            <a:ext cx="20448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Vicepresidente: </a:t>
            </a:r>
            <a:endParaRPr sz="12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Francisco Pinto</a:t>
            </a:r>
            <a:endParaRPr dirty="0">
              <a:latin typeface="+mj-lt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4783450" y="3424800"/>
            <a:ext cx="1518000" cy="8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Tesorera: </a:t>
            </a:r>
            <a:endParaRPr sz="12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 dirty="0">
                <a:solidFill>
                  <a:srgbClr val="666666"/>
                </a:solidFill>
                <a:latin typeface="+mj-lt"/>
                <a:ea typeface="Montserrat"/>
                <a:cs typeface="Montserrat"/>
                <a:sym typeface="Montserrat"/>
              </a:rPr>
              <a:t>Paulina Pezo</a:t>
            </a:r>
            <a:endParaRPr sz="12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n 4" descr="Una persona con una camisa azul con una flor en la planta&#10;&#10;Descripción generada automáticamente con confianza media">
            <a:extLst>
              <a:ext uri="{FF2B5EF4-FFF2-40B4-BE49-F238E27FC236}">
                <a16:creationId xmlns:a16="http://schemas.microsoft.com/office/drawing/2014/main" id="{04AD0F26-076A-4C9D-B4EF-2CE6722AE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475" t="11190" r="25537" b="30582"/>
          <a:stretch/>
        </p:blipFill>
        <p:spPr>
          <a:xfrm>
            <a:off x="6680358" y="1407886"/>
            <a:ext cx="1758684" cy="20084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8C66DB2-86A3-759E-A434-3E868EBE8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95" y="1564086"/>
            <a:ext cx="1626496" cy="18522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6ECAA74-F606-0AF7-8184-3F9B3ED79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1525" y="1564086"/>
            <a:ext cx="1652070" cy="177964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C2208C6-4784-6D32-7FC8-32EAE89E3C4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646"/>
          <a:stretch/>
        </p:blipFill>
        <p:spPr>
          <a:xfrm>
            <a:off x="4722976" y="1480456"/>
            <a:ext cx="1518000" cy="186327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F2418B8-A2EF-D962-4B02-80D926942C98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Colaboración con LEMU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32208-C1C6-7FE6-E305-A4FD5000EF3C}"/>
              </a:ext>
            </a:extLst>
          </p:cNvPr>
          <p:cNvSpPr txBox="1"/>
          <p:nvPr/>
        </p:nvSpPr>
        <p:spPr>
          <a:xfrm>
            <a:off x="6482131" y="4549365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4 de noviembre de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425816" y="1356190"/>
            <a:ext cx="83600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L" sz="1200" dirty="0">
                <a:solidFill>
                  <a:srgbClr val="666666"/>
                </a:solidFill>
                <a:latin typeface="+mj-lt"/>
                <a:sym typeface="Montserrat Medium"/>
              </a:rPr>
              <a:t>Completamos el formulario para ser parte de LEMU, una empresa que busca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 ayudar a financiar diferentes proyectos de conservación alrededor del mundo.</a:t>
            </a:r>
            <a:r>
              <a:rPr lang="es-CL" sz="1200" dirty="0">
                <a:solidFill>
                  <a:srgbClr val="666666"/>
                </a:solidFill>
                <a:latin typeface="+mj-lt"/>
                <a:sym typeface="Montserrat Medium"/>
              </a:rPr>
              <a:t> </a:t>
            </a:r>
            <a:r>
              <a:rPr lang="es-ES" sz="1200" dirty="0">
                <a:solidFill>
                  <a:srgbClr val="666666"/>
                </a:solidFill>
                <a:latin typeface="+mj-lt"/>
              </a:rPr>
              <a:t>Cuenta con más de 23.000 usuarios.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AF13267-0D4E-85DE-E8D9-637B15EDA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959" y="2039424"/>
            <a:ext cx="5101783" cy="2905955"/>
          </a:xfrm>
          <a:prstGeom prst="rect">
            <a:avLst/>
          </a:prstGeom>
        </p:spPr>
      </p:pic>
      <p:sp>
        <p:nvSpPr>
          <p:cNvPr id="9" name="Google Shape;148;p24">
            <a:extLst>
              <a:ext uri="{FF2B5EF4-FFF2-40B4-BE49-F238E27FC236}">
                <a16:creationId xmlns:a16="http://schemas.microsoft.com/office/drawing/2014/main" id="{9D3C930F-7178-DB8B-D834-6A32FC8A8C63}"/>
              </a:ext>
            </a:extLst>
          </p:cNvPr>
          <p:cNvSpPr txBox="1"/>
          <p:nvPr/>
        </p:nvSpPr>
        <p:spPr>
          <a:xfrm>
            <a:off x="425817" y="2189806"/>
            <a:ext cx="3147964" cy="1795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Actualmente, estamos a la espera de la reunión en que nos presentarán la ficha del proyecto: </a:t>
            </a:r>
            <a:endParaRPr lang="es-MX" sz="1200" dirty="0">
              <a:solidFill>
                <a:srgbClr val="666666"/>
              </a:solidFill>
              <a:latin typeface="+mj-lt"/>
            </a:endParaRPr>
          </a:p>
          <a:p>
            <a:pPr algn="just"/>
            <a:endParaRPr lang="es-MX" sz="1200" b="1" dirty="0">
              <a:solidFill>
                <a:srgbClr val="666666"/>
              </a:solidFill>
              <a:latin typeface="+mj-lt"/>
            </a:endParaRPr>
          </a:p>
          <a:p>
            <a:pPr algn="ctr"/>
            <a:r>
              <a:rPr lang="es-MX" sz="1200" b="1" dirty="0">
                <a:solidFill>
                  <a:srgbClr val="666666"/>
                </a:solidFill>
                <a:latin typeface="+mj-lt"/>
              </a:rPr>
              <a:t>Frenando el avance del desierto mediante la regeneración de ecosistemas en conjunto con la rehabilitación de guanacos.</a:t>
            </a: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6807616-A443-D94F-454A-6F4C542C13C9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A3E8704-2C1B-6310-1262-A8D3B7135815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778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Colaboración con Jorge Lakin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32208-C1C6-7FE6-E305-A4FD5000EF3C}"/>
              </a:ext>
            </a:extLst>
          </p:cNvPr>
          <p:cNvSpPr txBox="1"/>
          <p:nvPr/>
        </p:nvSpPr>
        <p:spPr>
          <a:xfrm>
            <a:off x="6482131" y="4549365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4 de noviembre de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425816" y="1356190"/>
            <a:ext cx="8360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El artista visual Jorge </a:t>
            </a:r>
            <a:r>
              <a:rPr lang="es-MX" sz="1200" dirty="0" err="1">
                <a:solidFill>
                  <a:srgbClr val="666666"/>
                </a:solidFill>
                <a:latin typeface="+mj-lt"/>
                <a:sym typeface="Montserrat Medium"/>
              </a:rPr>
              <a:t>Lankin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, recorrerá durante 5 días el Durazno en el mes de mayo de 2024, tomará fotos y creará grabados inspirados en el Parque, así como en otras 3 APP. Creará un catálogo digital de la Obra Artística (40 obras, 10 obras de cada Reserva), a través de nuestras redes sociales; como parte del proyecto “</a:t>
            </a:r>
            <a:r>
              <a:rPr lang="es-MX" sz="1200" b="1" dirty="0">
                <a:solidFill>
                  <a:srgbClr val="666666"/>
                </a:solidFill>
                <a:latin typeface="+mj-lt"/>
                <a:sym typeface="Montserrat Medium"/>
              </a:rPr>
              <a:t>Grabados para la Conservación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”, Folio </a:t>
            </a:r>
            <a:r>
              <a:rPr lang="es-MX" sz="1200" dirty="0" err="1">
                <a:solidFill>
                  <a:srgbClr val="666666"/>
                </a:solidFill>
                <a:latin typeface="+mj-lt"/>
                <a:sym typeface="Montserrat Medium"/>
              </a:rPr>
              <a:t>N°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 713400 correspondiente a la Línea de Creación Artística del Fondo Nacional.</a:t>
            </a:r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768A0D-854F-6016-4F2A-4DD0DFB6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2310848"/>
            <a:ext cx="4550228" cy="28326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DCD16-04D2-2C8F-B3E6-3A2FF198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6" y="3164518"/>
            <a:ext cx="3319463" cy="166184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34ABEF2-1419-26A5-D60C-233C1C2F6047}"/>
              </a:ext>
            </a:extLst>
          </p:cNvPr>
          <p:cNvSpPr txBox="1"/>
          <p:nvPr/>
        </p:nvSpPr>
        <p:spPr>
          <a:xfrm>
            <a:off x="425816" y="2187187"/>
            <a:ext cx="3587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Parque Hacienda El Durazno, Canela.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Reserva Ecológica Tesoro del Pangal, Los Molles.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666666"/>
                </a:solidFill>
                <a:latin typeface="+mj-lt"/>
              </a:rPr>
              <a:t>Reserva Huellas de Lonquimay.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666666"/>
                </a:solidFill>
                <a:latin typeface="+mj-lt"/>
              </a:rPr>
              <a:t>Reserva Costera Valdiviana, Corral.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D54D9DD-F6DE-A079-B135-15AF7C18238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21B196-7B68-AA63-BEE6-32D5E903F5BB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52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Colaboración con Jorge Lakin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32208-C1C6-7FE6-E305-A4FD5000EF3C}"/>
              </a:ext>
            </a:extLst>
          </p:cNvPr>
          <p:cNvSpPr txBox="1"/>
          <p:nvPr/>
        </p:nvSpPr>
        <p:spPr>
          <a:xfrm>
            <a:off x="6482131" y="4549365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4 de noviembre de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425816" y="1356190"/>
            <a:ext cx="8360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El artista visual Jorge </a:t>
            </a:r>
            <a:r>
              <a:rPr lang="es-MX" sz="1200" dirty="0" err="1">
                <a:solidFill>
                  <a:srgbClr val="666666"/>
                </a:solidFill>
                <a:latin typeface="+mj-lt"/>
                <a:sym typeface="Montserrat Medium"/>
              </a:rPr>
              <a:t>Lankin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, recorrerá durante 5 días el Durazno en el mes de mayo de 2024, tomará fotos y creará grabados inspirados en el Parque, así como en otras 3 APP. Creará un catálogo digital de la Obra Artística (40 obras, 10 obras de cada Reserva), a través de nuestras redes sociales; como parte del proyecto “</a:t>
            </a:r>
            <a:r>
              <a:rPr lang="es-MX" sz="1200" b="1" dirty="0">
                <a:solidFill>
                  <a:srgbClr val="666666"/>
                </a:solidFill>
                <a:latin typeface="+mj-lt"/>
                <a:sym typeface="Montserrat Medium"/>
              </a:rPr>
              <a:t>Grabados para la Conservación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”, Folio </a:t>
            </a:r>
            <a:r>
              <a:rPr lang="es-MX" sz="1200" dirty="0" err="1">
                <a:solidFill>
                  <a:srgbClr val="666666"/>
                </a:solidFill>
                <a:latin typeface="+mj-lt"/>
                <a:sym typeface="Montserrat Medium"/>
              </a:rPr>
              <a:t>N°</a:t>
            </a:r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 713400 correspondiente a la Línea de Creación Artística del Fondo Nacional.</a:t>
            </a:r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8768A0D-854F-6016-4F2A-4DD0DFB68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900" y="2310848"/>
            <a:ext cx="4550228" cy="28326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DCD16-04D2-2C8F-B3E6-3A2FF1981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6" y="3164518"/>
            <a:ext cx="3319463" cy="1661846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34ABEF2-1419-26A5-D60C-233C1C2F6047}"/>
              </a:ext>
            </a:extLst>
          </p:cNvPr>
          <p:cNvSpPr txBox="1"/>
          <p:nvPr/>
        </p:nvSpPr>
        <p:spPr>
          <a:xfrm>
            <a:off x="425816" y="2187187"/>
            <a:ext cx="35873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Parque Hacienda El Durazno, Canela.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MX" sz="1200" dirty="0">
                <a:solidFill>
                  <a:srgbClr val="666666"/>
                </a:solidFill>
                <a:latin typeface="+mj-lt"/>
              </a:rPr>
              <a:t>Reserva Ecológica Tesoro del Pangal, Los Molles.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666666"/>
                </a:solidFill>
                <a:latin typeface="+mj-lt"/>
              </a:rPr>
              <a:t>Reserva Huellas de Lonquimay.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CL" sz="1200" dirty="0">
                <a:solidFill>
                  <a:srgbClr val="666666"/>
                </a:solidFill>
                <a:latin typeface="+mj-lt"/>
              </a:rPr>
              <a:t>Reserva Costera Valdiviana, Corral.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426A46-2C4D-8162-E8D1-31D5890B1154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26C468-115D-0E5C-E148-D2D73A94BF08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8537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Alianza de colaboración con ACCIONA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C32208-C1C6-7FE6-E305-A4FD5000EF3C}"/>
              </a:ext>
            </a:extLst>
          </p:cNvPr>
          <p:cNvSpPr txBox="1"/>
          <p:nvPr/>
        </p:nvSpPr>
        <p:spPr>
          <a:xfrm>
            <a:off x="4939081" y="4602625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4 de noviembre de 2024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1264017" y="2448390"/>
            <a:ext cx="28126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Si bien se firmó el convenio de colaboración con la empresa ACCIONA, ésta no ha ratificado la firma hasta el momento.</a:t>
            </a:r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D6A449F-4477-8B82-38E2-61229EB3B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180" y="1413724"/>
            <a:ext cx="2497630" cy="3327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3C6F7D3-4C5E-1DDC-3C39-9A2F2CB63F00}"/>
              </a:ext>
            </a:extLst>
          </p:cNvPr>
          <p:cNvSpPr txBox="1"/>
          <p:nvPr/>
        </p:nvSpPr>
        <p:spPr>
          <a:xfrm>
            <a:off x="4317858" y="1522214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13 de abril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C508AAB-B583-94F2-671B-F5DCEE66131E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2894D4-2331-08D0-D52C-F987BD69E036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891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4;p43">
            <a:extLst>
              <a:ext uri="{FF2B5EF4-FFF2-40B4-BE49-F238E27FC236}">
                <a16:creationId xmlns:a16="http://schemas.microsoft.com/office/drawing/2014/main" id="{C6AE719E-E903-A640-CBB3-CE3DF1322A73}"/>
              </a:ext>
            </a:extLst>
          </p:cNvPr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Alianza de colaboración con Liceo Bicentenario Samuel Román Rojas de Combarbalá </a:t>
            </a:r>
            <a:endParaRPr lang="es-MX"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5BD64A-AB6A-B608-6A7D-4984F67C15E3}"/>
              </a:ext>
            </a:extLst>
          </p:cNvPr>
          <p:cNvSpPr txBox="1"/>
          <p:nvPr/>
        </p:nvSpPr>
        <p:spPr>
          <a:xfrm>
            <a:off x="1143000" y="2107959"/>
            <a:ext cx="42858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200" dirty="0">
                <a:solidFill>
                  <a:srgbClr val="666666"/>
                </a:solidFill>
                <a:latin typeface="+mj-lt"/>
                <a:sym typeface="Montserrat Medium"/>
              </a:rPr>
              <a:t>Se espera firmar durante el primer trimestre de este año 2024 el convenio de colaboración con el liceo Bicentenario Samuel Román Rojas de Combarbalá.</a:t>
            </a:r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2050" name="Picture 2" descr="Liceo Bicentenario Samuel Román Rojas - PACE ULS">
            <a:extLst>
              <a:ext uri="{FF2B5EF4-FFF2-40B4-BE49-F238E27FC236}">
                <a16:creationId xmlns:a16="http://schemas.microsoft.com/office/drawing/2014/main" id="{AFAB8ECC-6515-2ECB-7DB5-E25C41201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8" y="1768839"/>
            <a:ext cx="2028825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C8052D4-0953-6C43-C12A-E03E417A94E0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DF7108-12F9-0D8C-6367-8819440B9E22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992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>
            <a:spLocks noGrp="1"/>
          </p:cNvSpPr>
          <p:nvPr>
            <p:ph type="ctrTitle" idx="4294967295"/>
          </p:nvPr>
        </p:nvSpPr>
        <p:spPr>
          <a:xfrm>
            <a:off x="667716" y="219740"/>
            <a:ext cx="7666800" cy="9333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dirty="0">
                <a:solidFill>
                  <a:srgbClr val="FFFFFF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DIFUSIÓN Y EVENTOS</a:t>
            </a:r>
            <a:endParaRPr sz="3500" dirty="0">
              <a:solidFill>
                <a:srgbClr val="FFFFFF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73AB6B6-AFD7-78D5-B83C-8D6FFC573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49" y="1320865"/>
            <a:ext cx="4325901" cy="3236967"/>
          </a:xfrm>
          <a:prstGeom prst="rect">
            <a:avLst/>
          </a:prstGeom>
        </p:spPr>
      </p:pic>
      <p:sp>
        <p:nvSpPr>
          <p:cNvPr id="147" name="Google Shape;147;p24"/>
          <p:cNvSpPr txBox="1"/>
          <p:nvPr/>
        </p:nvSpPr>
        <p:spPr>
          <a:xfrm>
            <a:off x="736600" y="602875"/>
            <a:ext cx="63754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Participación en Feria del Día Mundial de la Tierra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48" name="Google Shape;148;p24"/>
          <p:cNvSpPr txBox="1"/>
          <p:nvPr/>
        </p:nvSpPr>
        <p:spPr>
          <a:xfrm>
            <a:off x="3372977" y="1219675"/>
            <a:ext cx="1243474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dirty="0">
                <a:solidFill>
                  <a:schemeClr val="bg1"/>
                </a:solidFill>
                <a:effectLst/>
                <a:latin typeface="+mj-lt"/>
              </a:rPr>
              <a:t>15 abril 2023</a:t>
            </a:r>
            <a:endParaRPr sz="105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7D1AB9C-3B7F-D82E-ACE7-7765D9B4E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050" y="1320865"/>
            <a:ext cx="3263899" cy="327138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E6FBD6C-02B7-A108-63F2-3A07E2D947FE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C04044-D520-62A2-24A5-BCCF462BFEE5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4"/>
          <p:cNvSpPr txBox="1"/>
          <p:nvPr/>
        </p:nvSpPr>
        <p:spPr>
          <a:xfrm>
            <a:off x="3372977" y="1219675"/>
            <a:ext cx="1243474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0" i="0" dirty="0">
                <a:solidFill>
                  <a:schemeClr val="bg1"/>
                </a:solidFill>
                <a:effectLst/>
                <a:latin typeface="+mj-lt"/>
              </a:rPr>
              <a:t>15 abril 2023</a:t>
            </a:r>
            <a:endParaRPr sz="1050" dirty="0">
              <a:solidFill>
                <a:schemeClr val="bg1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DC4FA03-A9D8-0CE4-8554-72D5A2326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664" y="1441825"/>
            <a:ext cx="2570100" cy="3212625"/>
          </a:xfrm>
          <a:prstGeom prst="rect">
            <a:avLst/>
          </a:prstGeom>
        </p:spPr>
      </p:pic>
      <p:sp>
        <p:nvSpPr>
          <p:cNvPr id="7" name="Google Shape;147;p24">
            <a:extLst>
              <a:ext uri="{FF2B5EF4-FFF2-40B4-BE49-F238E27FC236}">
                <a16:creationId xmlns:a16="http://schemas.microsoft.com/office/drawing/2014/main" id="{39E73E90-94DD-80EE-4A70-E20BA2192E8B}"/>
              </a:ext>
            </a:extLst>
          </p:cNvPr>
          <p:cNvSpPr txBox="1"/>
          <p:nvPr/>
        </p:nvSpPr>
        <p:spPr>
          <a:xfrm>
            <a:off x="736600" y="602875"/>
            <a:ext cx="63754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Participación en 7ma Feria ambiental de Aculeo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B82427-107F-2BD2-F055-7FA868DCB89A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2A2B0D-838D-D662-8090-A3ED447217CD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23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5F29EC-F40F-098E-037A-E794FC755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23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69" name="Google Shape;369;p53"/>
          <p:cNvSpPr txBox="1">
            <a:spLocks noGrp="1"/>
          </p:cNvSpPr>
          <p:nvPr>
            <p:ph type="ctrTitle" idx="4294967295"/>
          </p:nvPr>
        </p:nvSpPr>
        <p:spPr>
          <a:xfrm>
            <a:off x="738600" y="-540045"/>
            <a:ext cx="7666800" cy="303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500" dirty="0">
                <a:solidFill>
                  <a:schemeClr val="bg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FONDOS CONCURSABLES</a:t>
            </a:r>
            <a:endParaRPr sz="3500" dirty="0">
              <a:solidFill>
                <a:schemeClr val="bg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/>
          <p:nvPr/>
        </p:nvSpPr>
        <p:spPr>
          <a:xfrm>
            <a:off x="1228800" y="1357086"/>
            <a:ext cx="6686400" cy="26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Montserrat"/>
              </a:rPr>
              <a:t>Adjudicación Fondo PAR Explora, CONICYT.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Montserrat"/>
              </a:rPr>
              <a:t>Postulación fondo Gobierno Regional de Coquimbo </a:t>
            </a: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lang="es-MX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RESCATE, RECUPERACIÓN Y RE-ASILVESTRAMIENTO DE GUANACOS (LAMA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MX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GUANICOE) Y SU IMPACTO EN LA BIODIVERSIDAD DEL ÁREA PROTEGIDA, PARQUE HACIENDA EL DURAZNO</a:t>
            </a: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 (no seleccionado).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Postulación a FFOIP (no seleccionado).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Postulación a fondo Ciencia Pública (seleccionado y en ejecución).</a:t>
            </a:r>
          </a:p>
          <a:p>
            <a:pPr marL="457200" indent="-311150">
              <a:lnSpc>
                <a:spcPct val="115000"/>
              </a:lnSpc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MX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Postulación FIA – Proyectos de Innovación de Bienes Públicos para el Agro </a:t>
            </a: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(no seleccionado).</a:t>
            </a:r>
          </a:p>
          <a:p>
            <a:pPr marL="457200" indent="-311150">
              <a:lnSpc>
                <a:spcPct val="115000"/>
              </a:lnSpc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Wingdings" panose="05000000000000000000" pitchFamily="2" charset="2"/>
              </a:rPr>
              <a:t>Presentación de proyecto de restauración a escala regional al GORE Coquimbo (sin respuesta).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lang="es-ES" sz="1300" dirty="0">
              <a:solidFill>
                <a:srgbClr val="38761D"/>
              </a:solidFill>
              <a:latin typeface="+mj-lt"/>
              <a:ea typeface="Montserrat"/>
              <a:cs typeface="Montserrat"/>
              <a:sym typeface="Wingdings" panose="05000000000000000000" pitchFamily="2" charset="2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lang="es-ES" sz="1300" b="1" dirty="0">
              <a:solidFill>
                <a:srgbClr val="38761D"/>
              </a:solidFill>
              <a:latin typeface="+mj-lt"/>
              <a:ea typeface="Montserrat"/>
              <a:cs typeface="Montserrat"/>
              <a:sym typeface="Wingdings" panose="05000000000000000000" pitchFamily="2" charset="2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sz="1300" b="1" dirty="0">
              <a:solidFill>
                <a:srgbClr val="38761D"/>
              </a:solidFill>
              <a:highlight>
                <a:srgbClr val="FFFF00"/>
              </a:highlight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38761D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54"/>
          <p:cNvSpPr txBox="1"/>
          <p:nvPr/>
        </p:nvSpPr>
        <p:spPr>
          <a:xfrm>
            <a:off x="1781100" y="738750"/>
            <a:ext cx="55818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Resumen postulaciones y adjudicaciones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79CF015-1A53-890A-6A6A-0E64B235A1A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6DA8329-07E7-2EF2-453A-30681900987E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11A8CE-6DEC-4D6C-8433-06F8705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4580"/>
          <a:stretch/>
        </p:blipFill>
        <p:spPr>
          <a:xfrm>
            <a:off x="6341430" y="423363"/>
            <a:ext cx="2015336" cy="2549596"/>
          </a:xfrm>
          <a:prstGeom prst="rect">
            <a:avLst/>
          </a:prstGeom>
        </p:spPr>
      </p:pic>
      <p:sp>
        <p:nvSpPr>
          <p:cNvPr id="8" name="Google Shape;148;p24">
            <a:extLst>
              <a:ext uri="{FF2B5EF4-FFF2-40B4-BE49-F238E27FC236}">
                <a16:creationId xmlns:a16="http://schemas.microsoft.com/office/drawing/2014/main" id="{06D2C181-D3A8-4BFE-9DDC-D5A556C1BAE6}"/>
              </a:ext>
            </a:extLst>
          </p:cNvPr>
          <p:cNvSpPr txBox="1"/>
          <p:nvPr/>
        </p:nvSpPr>
        <p:spPr>
          <a:xfrm>
            <a:off x="616568" y="1389706"/>
            <a:ext cx="5059469" cy="1424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200" b="1" dirty="0">
                <a:solidFill>
                  <a:srgbClr val="666666"/>
                </a:solidFill>
                <a:latin typeface="+mj-lt"/>
              </a:rPr>
              <a:t>Misión</a:t>
            </a: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Contribuir a la conservación y restauración del patrimonio natural y cultural de la zona semiárida de Chile, impulsando y apoyando iniciativas orientadas a tales fines, en colaboración con las comunidades locales y otros actores nacionales e internacionales.</a:t>
            </a:r>
          </a:p>
        </p:txBody>
      </p:sp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622512" y="676177"/>
            <a:ext cx="5267207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Misión y líneas estratégicas de la Fundación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958BA56-1581-4458-8C0A-ADB92E6D7563}"/>
              </a:ext>
            </a:extLst>
          </p:cNvPr>
          <p:cNvSpPr txBox="1"/>
          <p:nvPr/>
        </p:nvSpPr>
        <p:spPr>
          <a:xfrm>
            <a:off x="616569" y="2972959"/>
            <a:ext cx="15863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350" b="1" dirty="0">
                <a:solidFill>
                  <a:srgbClr val="666666"/>
                </a:solidFill>
                <a:latin typeface="+mj-lt"/>
              </a:rPr>
              <a:t>Líneas estratégicas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5E41C14-E4C6-008E-FDBF-D9D4EF4A1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8728"/>
            <a:ext cx="9144000" cy="100239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420FE2B-1A12-4739-975A-9297C7514DD5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392C8FC-B0EF-0B86-B9A1-D0BA69D6BD7E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3597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/>
          <p:nvPr/>
        </p:nvSpPr>
        <p:spPr>
          <a:xfrm>
            <a:off x="269876" y="1361622"/>
            <a:ext cx="6686400" cy="636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r>
              <a:rPr lang="es-ES" sz="1300" dirty="0">
                <a:solidFill>
                  <a:srgbClr val="38761D"/>
                </a:solidFill>
                <a:latin typeface="+mj-lt"/>
                <a:ea typeface="Montserrat"/>
                <a:cs typeface="Montserrat"/>
                <a:sym typeface="Montserrat"/>
              </a:rPr>
              <a:t>Artículo sobre DRC - CIPER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lang="es-ES" sz="1300" dirty="0">
              <a:solidFill>
                <a:srgbClr val="38761D"/>
              </a:solidFill>
              <a:latin typeface="+mj-lt"/>
              <a:ea typeface="Montserrat"/>
              <a:cs typeface="Montserrat"/>
              <a:sym typeface="Montserrat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lang="es-ES" sz="1300" dirty="0">
              <a:solidFill>
                <a:srgbClr val="38761D"/>
              </a:solidFill>
              <a:latin typeface="+mj-lt"/>
              <a:ea typeface="Montserrat"/>
              <a:cs typeface="Montserrat"/>
              <a:sym typeface="Wingdings" panose="05000000000000000000" pitchFamily="2" charset="2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lang="es-ES" sz="1300" b="1" dirty="0">
              <a:solidFill>
                <a:srgbClr val="38761D"/>
              </a:solidFill>
              <a:latin typeface="+mj-lt"/>
              <a:ea typeface="Montserrat"/>
              <a:cs typeface="Montserrat"/>
              <a:sym typeface="Wingdings" panose="05000000000000000000" pitchFamily="2" charset="2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1300"/>
              <a:buFont typeface="Montserrat"/>
              <a:buChar char="-"/>
            </a:pPr>
            <a:endParaRPr sz="1300" b="1" dirty="0">
              <a:solidFill>
                <a:srgbClr val="38761D"/>
              </a:solidFill>
              <a:highlight>
                <a:srgbClr val="FFFF00"/>
              </a:highlight>
              <a:latin typeface="+mj-l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b="1" dirty="0">
              <a:solidFill>
                <a:srgbClr val="38761D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75" name="Google Shape;375;p54"/>
          <p:cNvSpPr txBox="1"/>
          <p:nvPr/>
        </p:nvSpPr>
        <p:spPr>
          <a:xfrm>
            <a:off x="1781100" y="719935"/>
            <a:ext cx="55818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otros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C18A60-E5EF-669F-C2DC-5F8265297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85" y="2195823"/>
            <a:ext cx="4638675" cy="10113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237CACE-2655-36D5-BA03-94BDC3E1FA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2223" y="695861"/>
            <a:ext cx="4927601" cy="13025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8AC8C99-A0DF-7F1A-01AC-6FACFF03C33A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64C55FB-EBAA-242B-16B5-CCAE25DBD84B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570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7"/>
          <p:cNvSpPr txBox="1"/>
          <p:nvPr/>
        </p:nvSpPr>
        <p:spPr>
          <a:xfrm>
            <a:off x="4693819" y="399073"/>
            <a:ext cx="2135152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¡Gracias a tod@!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pic>
        <p:nvPicPr>
          <p:cNvPr id="91" name="Google Shape;91;p17"/>
          <p:cNvPicPr preferRelativeResize="0"/>
          <p:nvPr/>
        </p:nvPicPr>
        <p:blipFill rotWithShape="1">
          <a:blip r:embed="rId3">
            <a:alphaModFix/>
          </a:blip>
          <a:srcRect l="16679" r="16679"/>
          <a:stretch/>
        </p:blipFill>
        <p:spPr>
          <a:xfrm>
            <a:off x="3225603" y="517842"/>
            <a:ext cx="1510610" cy="151061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7"/>
          <p:cNvPicPr preferRelativeResize="0"/>
          <p:nvPr/>
        </p:nvPicPr>
        <p:blipFill rotWithShape="1">
          <a:blip r:embed="rId4">
            <a:alphaModFix/>
          </a:blip>
          <a:srcRect t="268" b="258"/>
          <a:stretch/>
        </p:blipFill>
        <p:spPr>
          <a:xfrm>
            <a:off x="2321955" y="3383375"/>
            <a:ext cx="1510610" cy="151061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7"/>
          <p:cNvPicPr preferRelativeResize="0"/>
          <p:nvPr/>
        </p:nvPicPr>
        <p:blipFill rotWithShape="1">
          <a:blip r:embed="rId5">
            <a:alphaModFix/>
          </a:blip>
          <a:srcRect t="4479" b="4479"/>
          <a:stretch/>
        </p:blipFill>
        <p:spPr>
          <a:xfrm>
            <a:off x="4438106" y="3573538"/>
            <a:ext cx="1438594" cy="143859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7"/>
          <p:cNvPicPr preferRelativeResize="0"/>
          <p:nvPr/>
        </p:nvPicPr>
        <p:blipFill rotWithShape="1">
          <a:blip r:embed="rId6">
            <a:alphaModFix/>
          </a:blip>
          <a:srcRect l="8855" r="8847"/>
          <a:stretch/>
        </p:blipFill>
        <p:spPr>
          <a:xfrm>
            <a:off x="2122192" y="1634982"/>
            <a:ext cx="1438594" cy="143859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5" name="Google Shape;95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0785" y="3419383"/>
            <a:ext cx="1438594" cy="143859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6" name="Google Shape;96;p17"/>
          <p:cNvPicPr preferRelativeResize="0"/>
          <p:nvPr/>
        </p:nvPicPr>
        <p:blipFill rotWithShape="1">
          <a:blip r:embed="rId8">
            <a:alphaModFix/>
          </a:blip>
          <a:srcRect t="855" b="864"/>
          <a:stretch/>
        </p:blipFill>
        <p:spPr>
          <a:xfrm>
            <a:off x="402599" y="917713"/>
            <a:ext cx="1510610" cy="151061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9">
            <a:alphaModFix/>
          </a:blip>
          <a:srcRect l="4454" r="4454"/>
          <a:stretch/>
        </p:blipFill>
        <p:spPr>
          <a:xfrm>
            <a:off x="5894064" y="813580"/>
            <a:ext cx="1438594" cy="143859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10">
            <a:alphaModFix/>
          </a:blip>
          <a:srcRect t="1200" b="1200"/>
          <a:stretch/>
        </p:blipFill>
        <p:spPr>
          <a:xfrm>
            <a:off x="7302807" y="1766075"/>
            <a:ext cx="1438594" cy="143859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11">
            <a:alphaModFix/>
          </a:blip>
          <a:srcRect t="367" b="367"/>
          <a:stretch/>
        </p:blipFill>
        <p:spPr>
          <a:xfrm>
            <a:off x="4008128" y="1944781"/>
            <a:ext cx="1438594" cy="1438594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E0EC6C61-C608-4CB1-BEC5-4F28C6197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738432" y="265463"/>
            <a:ext cx="1280637" cy="13045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3A023AE-3949-4DA0-A3ED-FC61C1F148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88650" y="2485372"/>
            <a:ext cx="1438593" cy="145435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83F512B-E9D5-AABD-1E8F-A618D5C24990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4278B7A-124A-15AC-56A7-718745AECD85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237546" y="3573538"/>
            <a:ext cx="1449990" cy="14031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4ECB55E-8B37-F598-42B1-E29D23A655B2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62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916D85C-3B22-69AF-2E7A-25AC61F2B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75"/>
            <a:ext cx="9144000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70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/>
        </p:nvSpPr>
        <p:spPr>
          <a:xfrm>
            <a:off x="1368056" y="669637"/>
            <a:ext cx="6624428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Poblamiento del Archivo documental de la F</a:t>
            </a:r>
            <a:r>
              <a:rPr lang="es-CL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u</a:t>
            </a: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ndación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CCCE4A9B-BC2A-4293-92FF-29DC117117AB}"/>
              </a:ext>
            </a:extLst>
          </p:cNvPr>
          <p:cNvSpPr/>
          <p:nvPr/>
        </p:nvSpPr>
        <p:spPr>
          <a:xfrm>
            <a:off x="537025" y="1317272"/>
            <a:ext cx="261257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(01) Gestión estratégica</a:t>
            </a:r>
            <a:endParaRPr lang="es-CL" b="1" dirty="0">
              <a:latin typeface="+mj-lt"/>
            </a:endParaRPr>
          </a:p>
        </p:txBody>
      </p:sp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FFA45153-05AD-4734-BADF-550E18CB0B25}"/>
              </a:ext>
            </a:extLst>
          </p:cNvPr>
          <p:cNvSpPr/>
          <p:nvPr/>
        </p:nvSpPr>
        <p:spPr>
          <a:xfrm>
            <a:off x="537024" y="2023114"/>
            <a:ext cx="261257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(02) Gestión operacional</a:t>
            </a:r>
            <a:endParaRPr lang="es-CL" b="1" dirty="0">
              <a:latin typeface="+mj-lt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B851BA3-BA72-4DB4-BE57-2D19C51DE555}"/>
              </a:ext>
            </a:extLst>
          </p:cNvPr>
          <p:cNvSpPr/>
          <p:nvPr/>
        </p:nvSpPr>
        <p:spPr>
          <a:xfrm>
            <a:off x="537023" y="2728956"/>
            <a:ext cx="261257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(03) Gestión de personal</a:t>
            </a:r>
            <a:endParaRPr lang="es-CL" b="1" dirty="0">
              <a:latin typeface="+mj-lt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F235B8DF-329A-49F6-881A-1D04B0BB9F45}"/>
              </a:ext>
            </a:extLst>
          </p:cNvPr>
          <p:cNvSpPr/>
          <p:nvPr/>
        </p:nvSpPr>
        <p:spPr>
          <a:xfrm>
            <a:off x="537023" y="3434798"/>
            <a:ext cx="261257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(04) Relaciones externas</a:t>
            </a:r>
            <a:endParaRPr lang="es-CL" b="1" dirty="0">
              <a:latin typeface="+mj-lt"/>
            </a:endParaRP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BFC10612-B8DB-43AD-9D9F-6EFF1586DDA1}"/>
              </a:ext>
            </a:extLst>
          </p:cNvPr>
          <p:cNvSpPr/>
          <p:nvPr/>
        </p:nvSpPr>
        <p:spPr>
          <a:xfrm>
            <a:off x="537022" y="4140640"/>
            <a:ext cx="2612571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latin typeface="+mj-lt"/>
              </a:rPr>
              <a:t>(05) Gestión de información</a:t>
            </a:r>
            <a:endParaRPr lang="es-CL" b="1" dirty="0">
              <a:latin typeface="+mj-lt"/>
            </a:endParaRPr>
          </a:p>
        </p:txBody>
      </p:sp>
      <p:cxnSp>
        <p:nvCxnSpPr>
          <p:cNvPr id="9" name="Conector: angular 8">
            <a:extLst>
              <a:ext uri="{FF2B5EF4-FFF2-40B4-BE49-F238E27FC236}">
                <a16:creationId xmlns:a16="http://schemas.microsoft.com/office/drawing/2014/main" id="{3AF71009-1969-4E85-95E2-BA80F25495E0}"/>
              </a:ext>
            </a:extLst>
          </p:cNvPr>
          <p:cNvCxnSpPr>
            <a:cxnSpLocks/>
          </p:cNvCxnSpPr>
          <p:nvPr/>
        </p:nvCxnSpPr>
        <p:spPr>
          <a:xfrm>
            <a:off x="3286078" y="1587700"/>
            <a:ext cx="669065" cy="33917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02F4E67D-9AEB-4AA0-A751-BFCADDCBBFA0}"/>
              </a:ext>
            </a:extLst>
          </p:cNvPr>
          <p:cNvSpPr/>
          <p:nvPr/>
        </p:nvSpPr>
        <p:spPr>
          <a:xfrm>
            <a:off x="4181521" y="1509686"/>
            <a:ext cx="1783852" cy="45357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(01) Parque Hacienda El Durazno</a:t>
            </a:r>
            <a:endParaRPr lang="es-CL" sz="1200" b="1" dirty="0">
              <a:latin typeface="+mj-lt"/>
            </a:endParaRPr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D2A13BA-C898-4E15-ABC9-6116BFA071D2}"/>
              </a:ext>
            </a:extLst>
          </p:cNvPr>
          <p:cNvSpPr/>
          <p:nvPr/>
        </p:nvSpPr>
        <p:spPr>
          <a:xfrm>
            <a:off x="4181520" y="2101128"/>
            <a:ext cx="1783853" cy="45357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(02) Gestión de proyectos</a:t>
            </a:r>
            <a:endParaRPr lang="es-CL" sz="1200" b="1" dirty="0">
              <a:latin typeface="+mj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3103E74A-645C-442E-8195-70A01458AC52}"/>
              </a:ext>
            </a:extLst>
          </p:cNvPr>
          <p:cNvSpPr/>
          <p:nvPr/>
        </p:nvSpPr>
        <p:spPr>
          <a:xfrm>
            <a:off x="4217812" y="2801057"/>
            <a:ext cx="1747562" cy="453572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(03) Cuentas de inversión y gastos</a:t>
            </a:r>
            <a:endParaRPr lang="es-CL" sz="1200" b="1" dirty="0">
              <a:latin typeface="+mj-lt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E28300CB-2625-40CF-8523-55A7DF0AF658}"/>
              </a:ext>
            </a:extLst>
          </p:cNvPr>
          <p:cNvSpPr/>
          <p:nvPr/>
        </p:nvSpPr>
        <p:spPr>
          <a:xfrm>
            <a:off x="4217810" y="3434798"/>
            <a:ext cx="1747563" cy="657630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(04) Administración de fondos para proyectos</a:t>
            </a:r>
            <a:endParaRPr lang="es-CL" sz="1200" b="1" dirty="0">
              <a:latin typeface="+mj-lt"/>
            </a:endParaRPr>
          </a:p>
        </p:txBody>
      </p:sp>
      <p:cxnSp>
        <p:nvCxnSpPr>
          <p:cNvPr id="15" name="Conector: angular 14">
            <a:extLst>
              <a:ext uri="{FF2B5EF4-FFF2-40B4-BE49-F238E27FC236}">
                <a16:creationId xmlns:a16="http://schemas.microsoft.com/office/drawing/2014/main" id="{AB7DFC63-B1D8-4C8C-B80D-5028F1BE81A4}"/>
              </a:ext>
            </a:extLst>
          </p:cNvPr>
          <p:cNvCxnSpPr>
            <a:cxnSpLocks/>
          </p:cNvCxnSpPr>
          <p:nvPr/>
        </p:nvCxnSpPr>
        <p:spPr>
          <a:xfrm>
            <a:off x="6087339" y="2319027"/>
            <a:ext cx="596493" cy="313687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89D255E1-83B8-4614-94FA-33BE337AF67E}"/>
              </a:ext>
            </a:extLst>
          </p:cNvPr>
          <p:cNvSpPr/>
          <p:nvPr/>
        </p:nvSpPr>
        <p:spPr>
          <a:xfrm>
            <a:off x="6892886" y="1809910"/>
            <a:ext cx="1547169" cy="453572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(01) Información e ideas</a:t>
            </a:r>
            <a:endParaRPr lang="es-CL" sz="1200" b="1" dirty="0">
              <a:latin typeface="+mj-lt"/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20D5408C-30F2-4E1C-A975-CED087096B93}"/>
              </a:ext>
            </a:extLst>
          </p:cNvPr>
          <p:cNvSpPr/>
          <p:nvPr/>
        </p:nvSpPr>
        <p:spPr>
          <a:xfrm>
            <a:off x="6892887" y="2401352"/>
            <a:ext cx="1547170" cy="453572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(02) Postulados</a:t>
            </a:r>
            <a:endParaRPr lang="es-CL" sz="1200" b="1" dirty="0">
              <a:latin typeface="+mj-lt"/>
            </a:endParaRPr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22C05B17-6A72-4ABC-8C3C-1630A7318A61}"/>
              </a:ext>
            </a:extLst>
          </p:cNvPr>
          <p:cNvSpPr/>
          <p:nvPr/>
        </p:nvSpPr>
        <p:spPr>
          <a:xfrm>
            <a:off x="6892887" y="3021454"/>
            <a:ext cx="1547170" cy="453572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(03) Ejecutados</a:t>
            </a:r>
            <a:endParaRPr lang="es-CL" sz="1200" b="1" dirty="0">
              <a:latin typeface="+mj-lt"/>
            </a:endParaRPr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7A6A968E-62F5-49C0-977E-92E8C3E82B4A}"/>
              </a:ext>
            </a:extLst>
          </p:cNvPr>
          <p:cNvSpPr/>
          <p:nvPr/>
        </p:nvSpPr>
        <p:spPr>
          <a:xfrm>
            <a:off x="6892887" y="3641177"/>
            <a:ext cx="1547170" cy="453572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(04) En ejecución</a:t>
            </a:r>
            <a:endParaRPr lang="es-CL" sz="1200" b="1" dirty="0">
              <a:latin typeface="+mj-lt"/>
            </a:endParaRPr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5E7F916C-5939-4CC8-ABB3-1EB78518E61F}"/>
              </a:ext>
            </a:extLst>
          </p:cNvPr>
          <p:cNvSpPr/>
          <p:nvPr/>
        </p:nvSpPr>
        <p:spPr>
          <a:xfrm>
            <a:off x="6929176" y="4261279"/>
            <a:ext cx="1510881" cy="453572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latin typeface="+mj-lt"/>
              </a:rPr>
              <a:t>(05) Cursos</a:t>
            </a:r>
            <a:endParaRPr lang="es-CL" sz="1200" b="1" dirty="0">
              <a:latin typeface="+mj-lt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4774666-33F3-66DF-54E5-63532F232909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B26D833-3DB5-695E-9398-EFE204B90CA7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99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111A8CE-6DEC-4D6C-8433-06F87056E3B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9" b="4580"/>
          <a:stretch/>
        </p:blipFill>
        <p:spPr>
          <a:xfrm>
            <a:off x="7251081" y="423363"/>
            <a:ext cx="1105685" cy="1398799"/>
          </a:xfrm>
          <a:prstGeom prst="rect">
            <a:avLst/>
          </a:prstGeom>
        </p:spPr>
      </p:pic>
      <p:sp>
        <p:nvSpPr>
          <p:cNvPr id="9" name="Google Shape;147;p24">
            <a:extLst>
              <a:ext uri="{FF2B5EF4-FFF2-40B4-BE49-F238E27FC236}">
                <a16:creationId xmlns:a16="http://schemas.microsoft.com/office/drawing/2014/main" id="{8C8548DF-DFE0-4B28-BA53-382595B46997}"/>
              </a:ext>
            </a:extLst>
          </p:cNvPr>
          <p:cNvSpPr txBox="1"/>
          <p:nvPr/>
        </p:nvSpPr>
        <p:spPr>
          <a:xfrm>
            <a:off x="672693" y="900612"/>
            <a:ext cx="5267207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s" sz="1800" b="1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Líneas estratégicas de la Fundación</a:t>
            </a:r>
            <a:endParaRPr sz="1800" b="1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F00A8997-C6D8-45FB-B98D-A0FCE4B84986}"/>
              </a:ext>
            </a:extLst>
          </p:cNvPr>
          <p:cNvSpPr/>
          <p:nvPr/>
        </p:nvSpPr>
        <p:spPr>
          <a:xfrm>
            <a:off x="355596" y="2451424"/>
            <a:ext cx="1469571" cy="86991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de la biodiversidad</a:t>
            </a:r>
            <a:endParaRPr lang="es-CL" sz="1050" b="1" dirty="0">
              <a:latin typeface="+mj-lt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0B5F5BF-3311-43B7-8318-CA9F1E288451}"/>
              </a:ext>
            </a:extLst>
          </p:cNvPr>
          <p:cNvSpPr/>
          <p:nvPr/>
        </p:nvSpPr>
        <p:spPr>
          <a:xfrm>
            <a:off x="7292035" y="2451423"/>
            <a:ext cx="1469571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Educación ambiental</a:t>
            </a:r>
            <a:endParaRPr lang="es-CL" sz="1050" b="1" dirty="0">
              <a:latin typeface="+mj-lt"/>
            </a:endParaRP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EE456791-AFD6-4E64-8FE2-C5F98B5FD119}"/>
              </a:ext>
            </a:extLst>
          </p:cNvPr>
          <p:cNvSpPr/>
          <p:nvPr/>
        </p:nvSpPr>
        <p:spPr>
          <a:xfrm>
            <a:off x="3788315" y="2451423"/>
            <a:ext cx="1540573" cy="869916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Fortalecimiento social y comunitario</a:t>
            </a:r>
            <a:endParaRPr lang="es-CL" sz="1050" b="1" dirty="0">
              <a:latin typeface="+mj-lt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A43CD311-A55D-4BEA-8F50-3BF24D35AE65}"/>
              </a:ext>
            </a:extLst>
          </p:cNvPr>
          <p:cNvSpPr/>
          <p:nvPr/>
        </p:nvSpPr>
        <p:spPr>
          <a:xfrm>
            <a:off x="5575676" y="2451424"/>
            <a:ext cx="1426273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Conservación patrimonial</a:t>
            </a:r>
            <a:endParaRPr lang="es-CL" sz="1050" b="1" dirty="0">
              <a:latin typeface="+mj-lt"/>
            </a:endParaRPr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757AA801-EC8B-4896-AC4B-D8A161402E06}"/>
              </a:ext>
            </a:extLst>
          </p:cNvPr>
          <p:cNvSpPr/>
          <p:nvPr/>
        </p:nvSpPr>
        <p:spPr>
          <a:xfrm>
            <a:off x="2071956" y="2451424"/>
            <a:ext cx="1345865" cy="869915"/>
          </a:xfrm>
          <a:prstGeom prst="roundRect">
            <a:avLst/>
          </a:prstGeom>
          <a:solidFill>
            <a:srgbClr val="40A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050" b="1" dirty="0">
                <a:latin typeface="+mj-lt"/>
              </a:rPr>
              <a:t>Investigación</a:t>
            </a:r>
            <a:endParaRPr lang="es-CL" sz="1050" b="1" dirty="0">
              <a:latin typeface="+mj-lt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443F5FB-D637-4160-EAF9-EF247EE1D41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44F150-A59D-89D2-7254-4F35FD3B6DB1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435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grupo de personas alrededor de una casa&#10;&#10;Descripción generada automáticamente con confianza media">
            <a:extLst>
              <a:ext uri="{FF2B5EF4-FFF2-40B4-BE49-F238E27FC236}">
                <a16:creationId xmlns:a16="http://schemas.microsoft.com/office/drawing/2014/main" id="{747F9036-4F51-A2D8-1615-BCA01AA6D7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" r="5177" b="10330"/>
          <a:stretch/>
        </p:blipFill>
        <p:spPr bwMode="auto">
          <a:xfrm rot="255256">
            <a:off x="-689194" y="-309687"/>
            <a:ext cx="10312837" cy="5800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50" name="Google Shape;250;p37"/>
          <p:cNvSpPr txBox="1">
            <a:spLocks noGrp="1"/>
          </p:cNvSpPr>
          <p:nvPr>
            <p:ph type="ctrTitle" idx="4294967295"/>
          </p:nvPr>
        </p:nvSpPr>
        <p:spPr>
          <a:xfrm>
            <a:off x="-104775" y="657225"/>
            <a:ext cx="9144000" cy="8572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>
                <a:solidFill>
                  <a:schemeClr val="bg1"/>
                </a:solidFill>
                <a:latin typeface="+mj-lt"/>
                <a:ea typeface="Montserrat Medium"/>
                <a:cs typeface="Montserrat Medium"/>
                <a:sym typeface="Montserrat Medium"/>
              </a:rPr>
              <a:t>COLABORACIÓN CON CONAF</a:t>
            </a:r>
            <a:endParaRPr sz="3000" dirty="0">
              <a:solidFill>
                <a:schemeClr val="bg1"/>
              </a:solidFill>
              <a:latin typeface="+mj-lt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614768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8"/>
          <p:cNvSpPr txBox="1"/>
          <p:nvPr/>
        </p:nvSpPr>
        <p:spPr>
          <a:xfrm>
            <a:off x="1696222" y="628450"/>
            <a:ext cx="6045300" cy="4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"/>
                <a:cs typeface="Montserrat"/>
                <a:sym typeface="Montserrat SemiBold"/>
              </a:rPr>
              <a:t>Retomamos el trabajo participativo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Google Shape;148;p24">
            <a:extLst>
              <a:ext uri="{FF2B5EF4-FFF2-40B4-BE49-F238E27FC236}">
                <a16:creationId xmlns:a16="http://schemas.microsoft.com/office/drawing/2014/main" id="{AB34C43F-4145-C4A8-C207-AF6D603696E7}"/>
              </a:ext>
            </a:extLst>
          </p:cNvPr>
          <p:cNvSpPr txBox="1"/>
          <p:nvPr/>
        </p:nvSpPr>
        <p:spPr>
          <a:xfrm>
            <a:off x="279683" y="1389706"/>
            <a:ext cx="5692491" cy="3246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Nos reunimos en la oficina provincial de Illapel para retomar el trabajo del Plan de Manejo, luego alojamos en la RN Las Chinchillas y al día siguiente nos reunimos con los vecinos del Durazno. </a:t>
            </a:r>
          </a:p>
          <a:p>
            <a:pPr algn="just"/>
            <a:r>
              <a:rPr lang="es-ES" sz="1200" dirty="0">
                <a:solidFill>
                  <a:srgbClr val="666666"/>
                </a:solidFill>
                <a:latin typeface="+mj-lt"/>
              </a:rPr>
              <a:t>Trabajamos con un mapeo participativo. </a:t>
            </a: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  <a:p>
            <a:pPr algn="just"/>
            <a:endParaRPr lang="es-ES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0C785F8-7CAF-34CD-58F4-7AD88FF93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30" t="31832" b="28200"/>
          <a:stretch/>
        </p:blipFill>
        <p:spPr>
          <a:xfrm>
            <a:off x="1306862" y="2361905"/>
            <a:ext cx="4297655" cy="25434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D29EB14-F3E0-E6B0-EC3C-0C94F08C0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079" y="1276150"/>
            <a:ext cx="2724187" cy="3629225"/>
          </a:xfrm>
          <a:prstGeom prst="rect">
            <a:avLst/>
          </a:prstGeom>
        </p:spPr>
      </p:pic>
      <p:sp>
        <p:nvSpPr>
          <p:cNvPr id="12" name="Google Shape;250;p37">
            <a:extLst>
              <a:ext uri="{FF2B5EF4-FFF2-40B4-BE49-F238E27FC236}">
                <a16:creationId xmlns:a16="http://schemas.microsoft.com/office/drawing/2014/main" id="{A916F450-CF8D-E04F-2B70-490C13E6E315}"/>
              </a:ext>
            </a:extLst>
          </p:cNvPr>
          <p:cNvSpPr txBox="1">
            <a:spLocks/>
          </p:cNvSpPr>
          <p:nvPr/>
        </p:nvSpPr>
        <p:spPr>
          <a:xfrm>
            <a:off x="6466613" y="2088306"/>
            <a:ext cx="2311117" cy="795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000000"/>
              </a:buClr>
            </a:pPr>
            <a:r>
              <a:rPr lang="es-CL" sz="1600" dirty="0">
                <a:solidFill>
                  <a:schemeClr val="bg1"/>
                </a:solidFill>
                <a:latin typeface="+mj-lt"/>
                <a:sym typeface="Montserrat Medium"/>
              </a:rPr>
              <a:t>¿qué lugares te traen recuerdos?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F0ABFD-68CF-AB25-EDDD-D03D5D92FD62}"/>
              </a:ext>
            </a:extLst>
          </p:cNvPr>
          <p:cNvSpPr txBox="1"/>
          <p:nvPr/>
        </p:nvSpPr>
        <p:spPr>
          <a:xfrm>
            <a:off x="6288655" y="4103475"/>
            <a:ext cx="24362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600" dirty="0">
                <a:solidFill>
                  <a:schemeClr val="bg1"/>
                </a:solidFill>
                <a:latin typeface="+mj-lt"/>
                <a:sym typeface="Montserrat Medium"/>
              </a:rPr>
              <a:t>¿cómo te gustaría que fuera en el futuro?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2C13E00-3C4A-8C38-B97D-31E51D3BD61B}"/>
              </a:ext>
            </a:extLst>
          </p:cNvPr>
          <p:cNvSpPr txBox="1"/>
          <p:nvPr/>
        </p:nvSpPr>
        <p:spPr>
          <a:xfrm>
            <a:off x="847472" y="4553149"/>
            <a:ext cx="243624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6 de junio de 2023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8622F48-C757-0FB2-AB24-1304DB4E5467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657936-50DC-524D-6659-3BB27F5D1206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13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/>
        </p:nvSpPr>
        <p:spPr>
          <a:xfrm>
            <a:off x="1143000" y="594135"/>
            <a:ext cx="7061100" cy="642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 dirty="0">
                <a:solidFill>
                  <a:srgbClr val="FF9900"/>
                </a:solidFill>
                <a:latin typeface="+mj-lt"/>
                <a:ea typeface="Montserrat SemiBold"/>
                <a:cs typeface="Montserrat SemiBold"/>
                <a:sym typeface="Montserrat SemiBold"/>
              </a:rPr>
              <a:t>Visita al área deforestada, área de reforestación y salida del proyecto GEF</a:t>
            </a:r>
            <a:endParaRPr sz="1800" dirty="0">
              <a:solidFill>
                <a:srgbClr val="666666"/>
              </a:solidFill>
              <a:latin typeface="+mj-lt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45DC9A7-5BA3-408C-AF35-305F66175DA9}"/>
              </a:ext>
            </a:extLst>
          </p:cNvPr>
          <p:cNvSpPr txBox="1"/>
          <p:nvPr/>
        </p:nvSpPr>
        <p:spPr>
          <a:xfrm>
            <a:off x="1973386" y="4272366"/>
            <a:ext cx="58889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Francisco Zepeda - 	Director (s) CONAF Coquimbo</a:t>
            </a:r>
          </a:p>
          <a:p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Carla </a:t>
            </a:r>
            <a:r>
              <a:rPr lang="es-CL" sz="1200" dirty="0" err="1">
                <a:solidFill>
                  <a:srgbClr val="666666"/>
                </a:solidFill>
                <a:latin typeface="+mj-lt"/>
                <a:sym typeface="Montserrat"/>
              </a:rPr>
              <a:t>Louit</a:t>
            </a:r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	-	Jefa Departamento de Áreas Silvestres Protegidas</a:t>
            </a:r>
          </a:p>
          <a:p>
            <a:r>
              <a:rPr lang="es-CL" sz="1200" dirty="0">
                <a:solidFill>
                  <a:srgbClr val="666666"/>
                </a:solidFill>
                <a:latin typeface="+mj-lt"/>
                <a:sym typeface="Montserrat"/>
              </a:rPr>
              <a:t>Renzo Vargas – 	Profesional DASP-CONAF</a:t>
            </a:r>
          </a:p>
          <a:p>
            <a:r>
              <a:rPr lang="es" sz="1200" dirty="0">
                <a:solidFill>
                  <a:srgbClr val="666666"/>
                </a:solidFill>
                <a:latin typeface="+mj-lt"/>
                <a:sym typeface="Montserrat"/>
              </a:rPr>
              <a:t> </a:t>
            </a:r>
            <a:endParaRPr lang="es-CL" sz="1200" dirty="0">
              <a:solidFill>
                <a:srgbClr val="666666"/>
              </a:solidFill>
              <a:latin typeface="+mj-lt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393EF47-9CFF-C37D-9B39-63DC08652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355" y="1335103"/>
            <a:ext cx="3702370" cy="277909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2DDABE4-6A2A-999D-925A-ACFC98946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7863" y="1335103"/>
            <a:ext cx="3702370" cy="277909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5CE9CF01-090A-151D-CE39-99E044E2A37C}"/>
              </a:ext>
            </a:extLst>
          </p:cNvPr>
          <p:cNvSpPr txBox="1"/>
          <p:nvPr/>
        </p:nvSpPr>
        <p:spPr>
          <a:xfrm>
            <a:off x="6909157" y="1433994"/>
            <a:ext cx="1660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L" sz="1200" dirty="0">
                <a:solidFill>
                  <a:schemeClr val="bg1"/>
                </a:solidFill>
                <a:latin typeface="+mj-lt"/>
                <a:sym typeface="Montserrat Medium"/>
              </a:rPr>
              <a:t>1 de diciembre de 2024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B025929-F200-B47C-FA12-96283FECFB02}"/>
              </a:ext>
            </a:extLst>
          </p:cNvPr>
          <p:cNvSpPr txBox="1"/>
          <p:nvPr/>
        </p:nvSpPr>
        <p:spPr>
          <a:xfrm>
            <a:off x="2044485" y="263926"/>
            <a:ext cx="31242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0D63F-2BBB-EEEE-1178-393C7ACB132B}"/>
              </a:ext>
            </a:extLst>
          </p:cNvPr>
          <p:cNvSpPr txBox="1"/>
          <p:nvPr/>
        </p:nvSpPr>
        <p:spPr>
          <a:xfrm>
            <a:off x="857200" y="272760"/>
            <a:ext cx="1565960" cy="253916"/>
          </a:xfrm>
          <a:prstGeom prst="rect">
            <a:avLst/>
          </a:prstGeom>
          <a:solidFill>
            <a:schemeClr val="bg1"/>
          </a:solidFill>
        </p:spPr>
        <p:txBody>
          <a:bodyPr wrap="square" lIns="0" rIns="0" rtlCol="0">
            <a:spAutoFit/>
          </a:bodyPr>
          <a:lstStyle/>
          <a:p>
            <a:r>
              <a:rPr lang="es-MX" sz="1050" b="1" dirty="0">
                <a:solidFill>
                  <a:srgbClr val="A9A9A9"/>
                </a:solidFill>
                <a:latin typeface="+mj-lt"/>
                <a:cs typeface="Arial" panose="020B0604020202020204" pitchFamily="34" charset="0"/>
              </a:rPr>
              <a:t>Asamblea Anual 2023</a:t>
            </a:r>
            <a:endParaRPr lang="es-CL" sz="1050" b="1" dirty="0">
              <a:solidFill>
                <a:srgbClr val="A9A9A9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66639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926</TotalTime>
  <Words>1808</Words>
  <Application>Microsoft Office PowerPoint</Application>
  <PresentationFormat>Presentación en pantalla (16:9)</PresentationFormat>
  <Paragraphs>249</Paragraphs>
  <Slides>42</Slides>
  <Notes>32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42</vt:i4>
      </vt:variant>
    </vt:vector>
  </HeadingPairs>
  <TitlesOfParts>
    <vt:vector size="45" baseType="lpstr">
      <vt:lpstr>Arial</vt:lpstr>
      <vt:lpstr>Montserrat</vt:lpstr>
      <vt:lpstr>Simple Light</vt:lpstr>
      <vt:lpstr>ASAMBLEA ANUAL 2023</vt:lpstr>
      <vt:lpstr>DIRECTORIO</vt:lpstr>
      <vt:lpstr>Presentación de PowerPoint</vt:lpstr>
      <vt:lpstr>Presentación de PowerPoint</vt:lpstr>
      <vt:lpstr>Presentación de PowerPoint</vt:lpstr>
      <vt:lpstr>Presentación de PowerPoint</vt:lpstr>
      <vt:lpstr>COLABORACIÓN CON CONAF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COLABORACIONES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DIFUSIÓN Y EVENTOS</vt:lpstr>
      <vt:lpstr>Presentación de PowerPoint</vt:lpstr>
      <vt:lpstr>Presentación de PowerPoint</vt:lpstr>
      <vt:lpstr>FONDOS CONCURSABLES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MEMORIA 2019</dc:title>
  <cp:lastModifiedBy>Néstor Burgos</cp:lastModifiedBy>
  <cp:revision>43</cp:revision>
  <dcterms:modified xsi:type="dcterms:W3CDTF">2024-04-09T22:31:49Z</dcterms:modified>
</cp:coreProperties>
</file>