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67" r:id="rId5"/>
    <p:sldId id="259" r:id="rId6"/>
    <p:sldId id="260" r:id="rId7"/>
    <p:sldId id="261" r:id="rId8"/>
    <p:sldId id="262" r:id="rId9"/>
    <p:sldId id="264" r:id="rId10"/>
    <p:sldId id="263" r:id="rId11"/>
    <p:sldId id="265"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d/6mfTQ6S8/EE57dZdoE4PkSA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01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3"/>
        <p:cNvGrpSpPr/>
        <p:nvPr/>
      </p:nvGrpSpPr>
      <p:grpSpPr>
        <a:xfrm>
          <a:off x="0" y="0"/>
          <a:ext cx="0" cy="0"/>
          <a:chOff x="0" y="0"/>
          <a:chExt cx="0" cy="0"/>
        </a:xfrm>
      </p:grpSpPr>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descr="Asunto Escorial 032"/>
          <p:cNvPicPr preferRelativeResize="0"/>
          <p:nvPr/>
        </p:nvPicPr>
        <p:blipFill rotWithShape="1">
          <a:blip r:embed="rId3">
            <a:alphaModFix/>
          </a:blip>
          <a:srcRect t="25000"/>
          <a:stretch/>
        </p:blipFill>
        <p:spPr>
          <a:xfrm>
            <a:off x="4" y="9"/>
            <a:ext cx="12191996" cy="6857991"/>
          </a:xfrm>
          <a:prstGeom prst="rect">
            <a:avLst/>
          </a:prstGeom>
          <a:noFill/>
          <a:ln>
            <a:noFill/>
          </a:ln>
        </p:spPr>
      </p:pic>
      <p:sp>
        <p:nvSpPr>
          <p:cNvPr id="86" name="Google Shape;86;p1"/>
          <p:cNvSpPr/>
          <p:nvPr/>
        </p:nvSpPr>
        <p:spPr>
          <a:xfrm>
            <a:off x="-457202" y="2016740"/>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txBox="1">
            <a:spLocks noGrp="1"/>
          </p:cNvSpPr>
          <p:nvPr>
            <p:ph type="ctrTitle"/>
          </p:nvPr>
        </p:nvSpPr>
        <p:spPr>
          <a:xfrm>
            <a:off x="862337" y="2210291"/>
            <a:ext cx="10464275" cy="1808661"/>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000"/>
              <a:buFont typeface="Calibri"/>
              <a:buNone/>
            </a:pPr>
            <a:r>
              <a:rPr lang="es-CL" sz="4000" dirty="0">
                <a:solidFill>
                  <a:srgbClr val="FF9900"/>
                </a:solidFill>
              </a:rPr>
              <a:t>Aseguramiento del agua mediante el manejo comunitario y sustentable de los acuíferos en comunidades agrícolas de la región de Coquimbo</a:t>
            </a:r>
            <a:endParaRPr sz="4000" dirty="0">
              <a:solidFill>
                <a:srgbClr val="FF9900"/>
              </a:solidFill>
            </a:endParaRPr>
          </a:p>
        </p:txBody>
      </p:sp>
      <p:sp>
        <p:nvSpPr>
          <p:cNvPr id="88" name="Google Shape;88;p1"/>
          <p:cNvSpPr txBox="1">
            <a:spLocks noGrp="1"/>
          </p:cNvSpPr>
          <p:nvPr>
            <p:ph type="subTitle" idx="1"/>
          </p:nvPr>
        </p:nvSpPr>
        <p:spPr>
          <a:xfrm>
            <a:off x="2572630" y="520008"/>
            <a:ext cx="6132334" cy="94669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FFFF"/>
              </a:buClr>
              <a:buSzPts val="2400"/>
              <a:buNone/>
            </a:pPr>
            <a:r>
              <a:rPr lang="es-CL" sz="2800" dirty="0">
                <a:solidFill>
                  <a:srgbClr val="FFC000"/>
                </a:solidFill>
                <a:effectLst>
                  <a:outerShdw blurRad="38100" dist="38100" dir="2700000" algn="tl">
                    <a:srgbClr val="000000">
                      <a:alpha val="43137"/>
                    </a:srgbClr>
                  </a:outerShdw>
                </a:effectLst>
              </a:rPr>
              <a:t>Proyecto Folio 1171224</a:t>
            </a:r>
          </a:p>
          <a:p>
            <a:pPr marL="0" lvl="0" indent="0" algn="ctr" rtl="0">
              <a:lnSpc>
                <a:spcPct val="90000"/>
              </a:lnSpc>
              <a:spcBef>
                <a:spcPts val="0"/>
              </a:spcBef>
              <a:spcAft>
                <a:spcPts val="0"/>
              </a:spcAft>
              <a:buClr>
                <a:srgbClr val="FFFFFF"/>
              </a:buClr>
              <a:buSzPts val="2400"/>
              <a:buNone/>
            </a:pPr>
            <a:r>
              <a:rPr lang="es-ES" sz="2800" dirty="0">
                <a:solidFill>
                  <a:srgbClr val="FFC000"/>
                </a:solidFill>
                <a:effectLst>
                  <a:outerShdw blurRad="38100" dist="38100" dir="2700000" algn="tl">
                    <a:srgbClr val="000000">
                      <a:alpha val="43137"/>
                    </a:srgbClr>
                  </a:outerShdw>
                </a:effectLst>
              </a:rPr>
              <a:t>Septiembre 2024 a Septiembre 2025</a:t>
            </a:r>
          </a:p>
        </p:txBody>
      </p:sp>
      <p:pic>
        <p:nvPicPr>
          <p:cNvPr id="89" name="Google Shape;89;p1"/>
          <p:cNvPicPr preferRelativeResize="0"/>
          <p:nvPr/>
        </p:nvPicPr>
        <p:blipFill>
          <a:blip r:embed="rId4">
            <a:alphaModFix/>
          </a:blip>
          <a:stretch>
            <a:fillRect/>
          </a:stretch>
        </p:blipFill>
        <p:spPr>
          <a:xfrm>
            <a:off x="659400" y="120900"/>
            <a:ext cx="1626907" cy="1774950"/>
          </a:xfrm>
          <a:prstGeom prst="rect">
            <a:avLst/>
          </a:prstGeom>
          <a:noFill/>
          <a:ln>
            <a:noFill/>
          </a:ln>
        </p:spPr>
      </p:pic>
      <p:pic>
        <p:nvPicPr>
          <p:cNvPr id="90" name="Google Shape;90;p1"/>
          <p:cNvPicPr preferRelativeResize="0"/>
          <p:nvPr/>
        </p:nvPicPr>
        <p:blipFill>
          <a:blip r:embed="rId5">
            <a:alphaModFix/>
          </a:blip>
          <a:stretch>
            <a:fillRect/>
          </a:stretch>
        </p:blipFill>
        <p:spPr>
          <a:xfrm>
            <a:off x="9352476" y="314450"/>
            <a:ext cx="1626900" cy="158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400"/>
                                        <p:tgtEl>
                                          <p:spTgt spid="87"/>
                                        </p:tgtEl>
                                      </p:cBhvr>
                                    </p:animEffect>
                                  </p:childTnLst>
                                </p:cTn>
                              </p:par>
                              <p:par>
                                <p:cTn id="8" presetID="10" presetClass="entr" presetSubtype="0" fill="hold" nodeType="withEffect">
                                  <p:stCondLst>
                                    <p:cond delay="2000"/>
                                  </p:stCondLst>
                                  <p:childTnLst>
                                    <p:set>
                                      <p:cBhvr>
                                        <p:cTn id="9" dur="1" fill="hold">
                                          <p:stCondLst>
                                            <p:cond delay="0"/>
                                          </p:stCondLst>
                                        </p:cTn>
                                        <p:tgtEl>
                                          <p:spTgt spid="88">
                                            <p:txEl>
                                              <p:pRg st="0" end="0"/>
                                            </p:txEl>
                                          </p:spTgt>
                                        </p:tgtEl>
                                        <p:attrNameLst>
                                          <p:attrName>style.visibility</p:attrName>
                                        </p:attrNameLst>
                                      </p:cBhvr>
                                      <p:to>
                                        <p:strVal val="visible"/>
                                      </p:to>
                                    </p:set>
                                    <p:animEffect transition="in" filter="fade">
                                      <p:cBhvr>
                                        <p:cTn id="10" dur="400"/>
                                        <p:tgtEl>
                                          <p:spTgt spid="88">
                                            <p:txEl>
                                              <p:pRg st="0" end="0"/>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88">
                                            <p:txEl>
                                              <p:pRg st="1" end="1"/>
                                            </p:txEl>
                                          </p:spTgt>
                                        </p:tgtEl>
                                        <p:attrNameLst>
                                          <p:attrName>style.visibility</p:attrName>
                                        </p:attrNameLst>
                                      </p:cBhvr>
                                      <p:to>
                                        <p:strVal val="visible"/>
                                      </p:to>
                                    </p:set>
                                    <p:animEffect transition="in" filter="fade">
                                      <p:cBhvr>
                                        <p:cTn id="13" dur="400"/>
                                        <p:tgtEl>
                                          <p:spTgt spid="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6"/>
          <p:cNvSpPr/>
          <p:nvPr/>
        </p:nvSpPr>
        <p:spPr>
          <a:xfrm>
            <a:off x="0" y="-17284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6"/>
          <p:cNvSpPr txBox="1"/>
          <p:nvPr/>
        </p:nvSpPr>
        <p:spPr>
          <a:xfrm>
            <a:off x="411479" y="468689"/>
            <a:ext cx="4485861" cy="54864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ct val="100000"/>
              <a:buFont typeface="Calibri"/>
              <a:buNone/>
            </a:pPr>
            <a:r>
              <a:rPr lang="es-CL" sz="2400" b="1" i="0" u="none" strike="noStrike" cap="none" dirty="0">
                <a:solidFill>
                  <a:schemeClr val="dk1"/>
                </a:solidFill>
                <a:latin typeface="Calibri"/>
                <a:ea typeface="Calibri"/>
                <a:cs typeface="Calibri"/>
                <a:sym typeface="Calibri"/>
              </a:rPr>
              <a:t> </a:t>
            </a:r>
            <a:endParaRPr sz="2400" dirty="0"/>
          </a:p>
          <a:p>
            <a:pPr marL="0" marR="0" lvl="0" indent="0" algn="l" rtl="0">
              <a:lnSpc>
                <a:spcPct val="90000"/>
              </a:lnSpc>
              <a:spcBef>
                <a:spcPts val="600"/>
              </a:spcBef>
              <a:spcAft>
                <a:spcPts val="0"/>
              </a:spcAft>
              <a:buClr>
                <a:schemeClr val="dk1"/>
              </a:buClr>
              <a:buSzPct val="100000"/>
              <a:buFont typeface="Calibri"/>
              <a:buNone/>
            </a:pPr>
            <a:r>
              <a:rPr lang="es-CL" sz="2400" b="1" i="0" u="none" strike="noStrike" cap="none" dirty="0">
                <a:solidFill>
                  <a:schemeClr val="dk1"/>
                </a:solidFill>
                <a:latin typeface="Calibri"/>
                <a:ea typeface="Calibri"/>
                <a:cs typeface="Calibri"/>
                <a:sym typeface="Calibri"/>
              </a:rPr>
              <a:t>Taller </a:t>
            </a:r>
            <a:r>
              <a:rPr lang="es-CL" sz="2400" b="1" dirty="0">
                <a:solidFill>
                  <a:schemeClr val="dk1"/>
                </a:solidFill>
                <a:latin typeface="Calibri"/>
                <a:ea typeface="Calibri"/>
                <a:cs typeface="Calibri"/>
                <a:sym typeface="Calibri"/>
              </a:rPr>
              <a:t>3</a:t>
            </a:r>
            <a:r>
              <a:rPr lang="es-CL" sz="2400" b="1" i="0" u="none" strike="noStrike" cap="none" dirty="0">
                <a:solidFill>
                  <a:schemeClr val="dk1"/>
                </a:solidFill>
                <a:latin typeface="Calibri"/>
                <a:ea typeface="Calibri"/>
                <a:cs typeface="Calibri"/>
                <a:sym typeface="Calibri"/>
              </a:rPr>
              <a:t>. realizado el 30 de mayo</a:t>
            </a:r>
            <a:r>
              <a:rPr lang="es-CL" sz="2400" b="1" dirty="0">
                <a:solidFill>
                  <a:schemeClr val="dk1"/>
                </a:solidFill>
                <a:latin typeface="Calibri"/>
                <a:ea typeface="Calibri"/>
                <a:cs typeface="Calibri"/>
                <a:sym typeface="Calibri"/>
              </a:rPr>
              <a:t> de 2025</a:t>
            </a:r>
            <a:endParaRPr sz="2400" dirty="0"/>
          </a:p>
        </p:txBody>
      </p:sp>
      <p:sp>
        <p:nvSpPr>
          <p:cNvPr id="147" name="Google Shape;147;p6"/>
          <p:cNvSpPr/>
          <p:nvPr/>
        </p:nvSpPr>
        <p:spPr>
          <a:xfrm rot="5400000">
            <a:off x="2633584" y="-903748"/>
            <a:ext cx="45719" cy="40250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9" name="Google Shape;149;p6"/>
          <p:cNvSpPr/>
          <p:nvPr/>
        </p:nvSpPr>
        <p:spPr>
          <a:xfrm>
            <a:off x="388668" y="1342833"/>
            <a:ext cx="4498848" cy="3262812"/>
          </a:xfrm>
          <a:prstGeom prst="rect">
            <a:avLst/>
          </a:prstGeom>
          <a:noFill/>
          <a:ln>
            <a:noFill/>
          </a:ln>
        </p:spPr>
        <p:txBody>
          <a:bodyPr spcFirstLastPara="1" wrap="square" lIns="91425" tIns="45700" rIns="91425" bIns="45700" anchor="t" anchorCtr="0">
            <a:normAutofit/>
          </a:bodyPr>
          <a:lstStyle/>
          <a:p>
            <a:pPr marL="342900" marR="0" lvl="0" indent="-228600" algn="just" rtl="0">
              <a:lnSpc>
                <a:spcPct val="90000"/>
              </a:lnSpc>
              <a:spcBef>
                <a:spcPts val="0"/>
              </a:spcBef>
              <a:spcAft>
                <a:spcPts val="0"/>
              </a:spcAft>
              <a:buClr>
                <a:schemeClr val="dk1"/>
              </a:buClr>
              <a:buSzPts val="1500"/>
              <a:buFont typeface="Arial"/>
              <a:buChar char="•"/>
            </a:pPr>
            <a:r>
              <a:rPr lang="es-CL" sz="1500" b="0" i="0" u="none" strike="noStrike" cap="none" dirty="0">
                <a:solidFill>
                  <a:schemeClr val="dk1"/>
                </a:solidFill>
                <a:latin typeface="Calibri"/>
                <a:ea typeface="Calibri"/>
                <a:cs typeface="Calibri"/>
                <a:sym typeface="Calibri"/>
              </a:rPr>
              <a:t>En conjunto con las y los vecinos y poniendo el valor los saberes locales tradicionales, se identificó un área piloto para enfocar el trabajo. </a:t>
            </a:r>
          </a:p>
          <a:p>
            <a:pPr marL="342900" marR="0" lvl="0" indent="-228600" algn="just" rtl="0">
              <a:lnSpc>
                <a:spcPct val="90000"/>
              </a:lnSpc>
              <a:spcBef>
                <a:spcPts val="0"/>
              </a:spcBef>
              <a:spcAft>
                <a:spcPts val="0"/>
              </a:spcAft>
              <a:buClr>
                <a:schemeClr val="dk1"/>
              </a:buClr>
              <a:buSzPts val="1500"/>
              <a:buFont typeface="Arial"/>
              <a:buChar char="•"/>
            </a:pPr>
            <a:r>
              <a:rPr lang="es-CL" sz="1500" b="0" i="0" u="none" strike="noStrike" cap="none" dirty="0">
                <a:solidFill>
                  <a:schemeClr val="dk1"/>
                </a:solidFill>
                <a:latin typeface="Calibri"/>
                <a:ea typeface="Calibri"/>
                <a:cs typeface="Calibri"/>
                <a:sym typeface="Calibri"/>
              </a:rPr>
              <a:t>Mediante mapeo participativo con la comunidad se recorrió el área priorizada y se evaluó el estado de cursos de agua, de la vegetación, áreas de recarga de acuíferos, zonas de recogida de aguas lluvias y áreas susceptibles a la erosión. </a:t>
            </a:r>
            <a:endParaRPr dirty="0"/>
          </a:p>
          <a:p>
            <a:pPr marL="342900" marR="0" lvl="0" indent="-228600" algn="just" rtl="0">
              <a:lnSpc>
                <a:spcPct val="90000"/>
              </a:lnSpc>
              <a:spcBef>
                <a:spcPts val="600"/>
              </a:spcBef>
              <a:spcAft>
                <a:spcPts val="0"/>
              </a:spcAft>
              <a:buClr>
                <a:schemeClr val="dk1"/>
              </a:buClr>
              <a:buSzPts val="1500"/>
              <a:buFont typeface="Arial"/>
              <a:buChar char="•"/>
            </a:pPr>
            <a:r>
              <a:rPr lang="es-CL" sz="1500" b="0" i="0" u="none" strike="noStrike" cap="none" dirty="0">
                <a:solidFill>
                  <a:schemeClr val="dk1"/>
                </a:solidFill>
                <a:latin typeface="Calibri"/>
                <a:ea typeface="Calibri"/>
                <a:cs typeface="Calibri"/>
                <a:sym typeface="Calibri"/>
              </a:rPr>
              <a:t>Se elaboró un programa a largo plazo de conservación y manejo del área piloto, que incluye:</a:t>
            </a:r>
            <a:endParaRPr dirty="0"/>
          </a:p>
          <a:p>
            <a:pPr marL="1085850" marR="0" lvl="1" indent="-228600" algn="l" rtl="0">
              <a:lnSpc>
                <a:spcPct val="90000"/>
              </a:lnSpc>
              <a:spcBef>
                <a:spcPts val="600"/>
              </a:spcBef>
              <a:spcAft>
                <a:spcPts val="0"/>
              </a:spcAft>
              <a:buClr>
                <a:schemeClr val="dk1"/>
              </a:buClr>
              <a:buSzPts val="1500"/>
              <a:buFont typeface="Arial"/>
              <a:buChar char="•"/>
            </a:pPr>
            <a:r>
              <a:rPr lang="es-CL" sz="1500" b="0" i="0" u="none" strike="noStrike" cap="none" dirty="0">
                <a:solidFill>
                  <a:schemeClr val="dk1"/>
                </a:solidFill>
                <a:latin typeface="Calibri"/>
                <a:ea typeface="Calibri"/>
                <a:cs typeface="Calibri"/>
                <a:sym typeface="Calibri"/>
              </a:rPr>
              <a:t>acciones concretas para proteger y restaurar los ecosistemas asociados a los cursos de agua</a:t>
            </a:r>
            <a:endParaRPr dirty="0"/>
          </a:p>
          <a:p>
            <a:pPr marL="1085850" marR="0" lvl="1" indent="-228600" algn="l" rtl="0">
              <a:lnSpc>
                <a:spcPct val="90000"/>
              </a:lnSpc>
              <a:spcBef>
                <a:spcPts val="600"/>
              </a:spcBef>
              <a:spcAft>
                <a:spcPts val="0"/>
              </a:spcAft>
              <a:buClr>
                <a:schemeClr val="dk1"/>
              </a:buClr>
              <a:buSzPts val="1500"/>
              <a:buFont typeface="Arial"/>
              <a:buChar char="•"/>
            </a:pPr>
            <a:r>
              <a:rPr lang="es-CL" sz="1500" b="0" i="0" u="none" strike="noStrike" cap="none" dirty="0">
                <a:solidFill>
                  <a:schemeClr val="dk1"/>
                </a:solidFill>
                <a:latin typeface="Calibri"/>
                <a:ea typeface="Calibri"/>
                <a:cs typeface="Calibri"/>
                <a:sym typeface="Calibri"/>
              </a:rPr>
              <a:t>prácticas agrícolas sostenibles </a:t>
            </a:r>
            <a:endParaRPr dirty="0"/>
          </a:p>
        </p:txBody>
      </p:sp>
      <p:pic>
        <p:nvPicPr>
          <p:cNvPr id="150" name="Google Shape;150;p6"/>
          <p:cNvPicPr preferRelativeResize="0"/>
          <p:nvPr/>
        </p:nvPicPr>
        <p:blipFill rotWithShape="1">
          <a:blip r:embed="rId3">
            <a:alphaModFix/>
          </a:blip>
          <a:srcRect l="-2" t="4749" b="37976"/>
          <a:stretch/>
        </p:blipFill>
        <p:spPr>
          <a:xfrm>
            <a:off x="6356538" y="569817"/>
            <a:ext cx="4376263" cy="2970821"/>
          </a:xfrm>
          <a:custGeom>
            <a:avLst/>
            <a:gdLst/>
            <a:ahLst/>
            <a:cxnLst/>
            <a:rect l="l" t="t" r="r" b="b"/>
            <a:pathLst>
              <a:path w="6883948" h="6858000" extrusionOk="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dist="38100" dir="10800000" algn="r" rotWithShape="0">
              <a:srgbClr val="D8D8D8">
                <a:alpha val="29803"/>
              </a:srgbClr>
            </a:outerShdw>
          </a:effectLst>
        </p:spPr>
      </p:pic>
      <p:pic>
        <p:nvPicPr>
          <p:cNvPr id="2" name="Imagen 1">
            <a:extLst>
              <a:ext uri="{FF2B5EF4-FFF2-40B4-BE49-F238E27FC236}">
                <a16:creationId xmlns:a16="http://schemas.microsoft.com/office/drawing/2014/main" id="{1A7500B3-6971-4890-8B21-9ECD262A7C9E}"/>
              </a:ext>
            </a:extLst>
          </p:cNvPr>
          <p:cNvPicPr>
            <a:picLocks noChangeAspect="1"/>
          </p:cNvPicPr>
          <p:nvPr/>
        </p:nvPicPr>
        <p:blipFill>
          <a:blip r:embed="rId4"/>
          <a:stretch>
            <a:fillRect/>
          </a:stretch>
        </p:blipFill>
        <p:spPr>
          <a:xfrm>
            <a:off x="6575072" y="3540638"/>
            <a:ext cx="4376263" cy="2633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0" name="Google Shape;170;p10" descr="Estación Biológica Senda Darwin difunde la importancia de los Bosques en el  ciclo del Agua en la Expo Agua de Ancud - Instituto de Ecología &amp;  Biodiversidad"/>
          <p:cNvPicPr preferRelativeResize="0"/>
          <p:nvPr/>
        </p:nvPicPr>
        <p:blipFill rotWithShape="1">
          <a:blip r:embed="rId3">
            <a:alphaModFix/>
          </a:blip>
          <a:srcRect t="5958" r="3285" b="6877"/>
          <a:stretch/>
        </p:blipFill>
        <p:spPr>
          <a:xfrm>
            <a:off x="5504242" y="1333475"/>
            <a:ext cx="4319638" cy="4167201"/>
          </a:xfrm>
          <a:custGeom>
            <a:avLst/>
            <a:gdLst/>
            <a:ahLst/>
            <a:cxnLst/>
            <a:rect l="l" t="t" r="r" b="b"/>
            <a:pathLst>
              <a:path w="7308978" h="6858000" extrusionOk="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ln>
            <a:noFill/>
          </a:ln>
        </p:spPr>
      </p:pic>
      <p:sp>
        <p:nvSpPr>
          <p:cNvPr id="171" name="Google Shape;171;p10"/>
          <p:cNvSpPr/>
          <p:nvPr/>
        </p:nvSpPr>
        <p:spPr>
          <a:xfrm>
            <a:off x="0" y="0"/>
            <a:ext cx="6096001" cy="6858000"/>
          </a:xfrm>
          <a:custGeom>
            <a:avLst/>
            <a:gdLst/>
            <a:ahLst/>
            <a:cxnLst/>
            <a:rect l="l" t="t" r="r" b="b"/>
            <a:pathLst>
              <a:path w="6096001" h="6858000" extrusionOk="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2" name="Google Shape;172;p10"/>
          <p:cNvSpPr/>
          <p:nvPr/>
        </p:nvSpPr>
        <p:spPr>
          <a:xfrm>
            <a:off x="0" y="0"/>
            <a:ext cx="6086857" cy="6858000"/>
          </a:xfrm>
          <a:custGeom>
            <a:avLst/>
            <a:gdLst/>
            <a:ahLst/>
            <a:cxnLst/>
            <a:rect l="l" t="t" r="r" b="b"/>
            <a:pathLst>
              <a:path w="6086857" h="6858000" extrusionOk="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3" name="Google Shape;173;p10"/>
          <p:cNvSpPr txBox="1"/>
          <p:nvPr/>
        </p:nvSpPr>
        <p:spPr>
          <a:xfrm>
            <a:off x="293716" y="162055"/>
            <a:ext cx="10293928" cy="10994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ct val="100000"/>
              <a:buFont typeface="Calibri"/>
              <a:buNone/>
            </a:pPr>
            <a:r>
              <a:rPr lang="es-CL" sz="3400" b="1" i="0" u="none" strike="noStrike" cap="none" dirty="0">
                <a:solidFill>
                  <a:schemeClr val="dk1"/>
                </a:solidFill>
                <a:latin typeface="Calibri"/>
                <a:ea typeface="Calibri"/>
                <a:cs typeface="Calibri"/>
                <a:sym typeface="Calibri"/>
              </a:rPr>
              <a:t> Próximos Talle</a:t>
            </a:r>
            <a:r>
              <a:rPr lang="es-CL" sz="3400" b="1" dirty="0">
                <a:solidFill>
                  <a:schemeClr val="dk1"/>
                </a:solidFill>
                <a:latin typeface="Calibri"/>
                <a:ea typeface="Calibri"/>
                <a:cs typeface="Calibri"/>
                <a:sym typeface="Calibri"/>
              </a:rPr>
              <a:t>res en establecimientos    educacionales y en la agrupación vecinal Junquillar. Agosto 2025</a:t>
            </a:r>
            <a:endParaRPr dirty="0"/>
          </a:p>
        </p:txBody>
      </p:sp>
      <p:sp>
        <p:nvSpPr>
          <p:cNvPr id="174" name="Google Shape;174;p10"/>
          <p:cNvSpPr/>
          <p:nvPr/>
        </p:nvSpPr>
        <p:spPr>
          <a:xfrm rot="5400000">
            <a:off x="2943187" y="-169944"/>
            <a:ext cx="111687" cy="320747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5" name="Google Shape;175;p10"/>
          <p:cNvSpPr/>
          <p:nvPr/>
        </p:nvSpPr>
        <p:spPr>
          <a:xfrm>
            <a:off x="437769" y="2185062"/>
            <a:ext cx="49834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6" name="Google Shape;176;p10"/>
          <p:cNvSpPr/>
          <p:nvPr/>
        </p:nvSpPr>
        <p:spPr>
          <a:xfrm>
            <a:off x="437769" y="2235959"/>
            <a:ext cx="5065776" cy="3402363"/>
          </a:xfrm>
          <a:prstGeom prst="rect">
            <a:avLst/>
          </a:prstGeom>
          <a:noFill/>
          <a:ln>
            <a:noFill/>
          </a:ln>
        </p:spPr>
        <p:txBody>
          <a:bodyPr spcFirstLastPara="1" wrap="square" lIns="91425" tIns="45700" rIns="91425" bIns="45700" anchor="t" anchorCtr="0">
            <a:normAutofit/>
          </a:bodyPr>
          <a:lstStyle/>
          <a:p>
            <a:pPr marL="342900" marR="0" lvl="0" indent="-228600" algn="just" rtl="0">
              <a:lnSpc>
                <a:spcPct val="90000"/>
              </a:lnSpc>
              <a:spcBef>
                <a:spcPts val="0"/>
              </a:spcBef>
              <a:spcAft>
                <a:spcPts val="0"/>
              </a:spcAft>
              <a:buClr>
                <a:schemeClr val="dk1"/>
              </a:buClr>
              <a:buSzPts val="2000"/>
              <a:buFont typeface="Arial"/>
              <a:buChar char="•"/>
            </a:pPr>
            <a:r>
              <a:rPr lang="es-CL" sz="2000" b="0" i="0" u="none" strike="noStrike" cap="none" dirty="0">
                <a:solidFill>
                  <a:schemeClr val="dk1"/>
                </a:solidFill>
                <a:latin typeface="Calibri"/>
                <a:ea typeface="Calibri"/>
                <a:cs typeface="Calibri"/>
                <a:sym typeface="Calibri"/>
              </a:rPr>
              <a:t>Realización de actividade</a:t>
            </a:r>
            <a:r>
              <a:rPr lang="es-CL" sz="2000" dirty="0">
                <a:solidFill>
                  <a:schemeClr val="dk1"/>
                </a:solidFill>
                <a:latin typeface="Calibri"/>
                <a:ea typeface="Calibri"/>
                <a:cs typeface="Calibri"/>
                <a:sym typeface="Calibri"/>
              </a:rPr>
              <a:t>s en establecimientos educacionales y en agrupaciones vecinales, trasladando el centro demostrativo itineran</a:t>
            </a:r>
            <a:r>
              <a:rPr lang="es-CL" sz="2000" b="0" i="0" u="none" strike="noStrike" cap="none" dirty="0">
                <a:solidFill>
                  <a:schemeClr val="dk1"/>
                </a:solidFill>
                <a:latin typeface="Calibri"/>
                <a:ea typeface="Calibri"/>
                <a:cs typeface="Calibri"/>
                <a:sym typeface="Calibri"/>
              </a:rPr>
              <a:t>te. Se incluye el material gráfico de apoyo y </a:t>
            </a:r>
            <a:r>
              <a:rPr lang="es-CL" sz="2000" b="0" i="0" u="none" strike="noStrike" cap="none" dirty="0" err="1">
                <a:solidFill>
                  <a:schemeClr val="dk1"/>
                </a:solidFill>
                <a:latin typeface="Calibri"/>
                <a:ea typeface="Calibri"/>
                <a:cs typeface="Calibri"/>
                <a:sym typeface="Calibri"/>
              </a:rPr>
              <a:t>merchandising</a:t>
            </a:r>
            <a:r>
              <a:rPr lang="es-CL" sz="2000" b="0" i="0" u="none" strike="noStrike" cap="none" dirty="0">
                <a:solidFill>
                  <a:schemeClr val="dk1"/>
                </a:solidFill>
                <a:latin typeface="Calibri"/>
                <a:ea typeface="Calibri"/>
                <a:cs typeface="Calibri"/>
                <a:sym typeface="Calibri"/>
              </a:rPr>
              <a:t>.</a:t>
            </a:r>
            <a:endParaRPr dirty="0"/>
          </a:p>
        </p:txBody>
      </p:sp>
      <p:pic>
        <p:nvPicPr>
          <p:cNvPr id="177" name="Google Shape;177;p10"/>
          <p:cNvPicPr preferRelativeResize="0"/>
          <p:nvPr/>
        </p:nvPicPr>
        <p:blipFill>
          <a:blip r:embed="rId4">
            <a:alphaModFix/>
          </a:blip>
          <a:stretch>
            <a:fillRect/>
          </a:stretch>
        </p:blipFill>
        <p:spPr>
          <a:xfrm>
            <a:off x="644247" y="4367948"/>
            <a:ext cx="1343400" cy="1485309"/>
          </a:xfrm>
          <a:prstGeom prst="rect">
            <a:avLst/>
          </a:prstGeom>
          <a:noFill/>
          <a:ln>
            <a:noFill/>
          </a:ln>
        </p:spPr>
      </p:pic>
      <p:sp>
        <p:nvSpPr>
          <p:cNvPr id="178" name="Google Shape;178;p10"/>
          <p:cNvSpPr txBox="1"/>
          <p:nvPr/>
        </p:nvSpPr>
        <p:spPr>
          <a:xfrm>
            <a:off x="2264768" y="4371702"/>
            <a:ext cx="2744700" cy="1015632"/>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None/>
            </a:pPr>
            <a:r>
              <a:rPr lang="es-CL" sz="2000" dirty="0">
                <a:solidFill>
                  <a:schemeClr val="dk1"/>
                </a:solidFill>
                <a:latin typeface="Calibri"/>
                <a:ea typeface="Calibri"/>
                <a:cs typeface="Calibri"/>
                <a:sym typeface="Calibri"/>
              </a:rPr>
              <a:t>Liceo de Combarbalá y Escuela Violeta Parra de los Rulos</a:t>
            </a:r>
            <a:endParaRPr sz="2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11"/>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01600" sx="102000" sy="102000" algn="ctr"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5" name="Google Shape;185;p11" descr="C:\Users\MPINTO\Documents\A02 PERSONALES\El Durazno\Fotos del Durazno\2017\Septiembre 2017\Viaje Fco Urrutia\DSC04889.JPG"/>
          <p:cNvPicPr preferRelativeResize="0"/>
          <p:nvPr/>
        </p:nvPicPr>
        <p:blipFill rotWithShape="1">
          <a:blip r:embed="rId3">
            <a:alphaModFix/>
          </a:blip>
          <a:srcRect t="8221" r="1" b="1"/>
          <a:stretch/>
        </p:blipFill>
        <p:spPr>
          <a:xfrm>
            <a:off x="1114426" y="10"/>
            <a:ext cx="9963149" cy="6857990"/>
          </a:xfrm>
          <a:custGeom>
            <a:avLst/>
            <a:gdLst/>
            <a:ahLst/>
            <a:cxnLst/>
            <a:rect l="l" t="t" r="r" b="b"/>
            <a:pathLst>
              <a:path w="9948672" h="6858000" extrusionOk="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ln>
            <a:noFill/>
          </a:ln>
        </p:spPr>
      </p:pic>
      <p:sp>
        <p:nvSpPr>
          <p:cNvPr id="186" name="Google Shape;186;p11"/>
          <p:cNvSpPr txBox="1"/>
          <p:nvPr/>
        </p:nvSpPr>
        <p:spPr>
          <a:xfrm rot="508">
            <a:off x="3047923" y="4018372"/>
            <a:ext cx="60960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2800" b="0" i="0" u="none" strike="noStrike" cap="none" dirty="0">
                <a:solidFill>
                  <a:srgbClr val="FFC000"/>
                </a:solidFill>
                <a:effectLst>
                  <a:outerShdw blurRad="38100" dist="38100" dir="2700000" algn="tl">
                    <a:srgbClr val="000000">
                      <a:alpha val="43137"/>
                    </a:srgbClr>
                  </a:outerShdw>
                </a:effectLst>
                <a:latin typeface="Calibri"/>
                <a:ea typeface="Calibri"/>
                <a:cs typeface="Calibri"/>
                <a:sym typeface="Calibri"/>
              </a:rPr>
              <a:t>Frenando el avance del desierto</a:t>
            </a:r>
            <a:endParaRPr sz="2800" b="0" i="0" u="none" strike="noStrike" cap="none" dirty="0">
              <a:solidFill>
                <a:srgbClr val="FFC000"/>
              </a:solidFill>
              <a:effectLst>
                <a:outerShdw blurRad="38100" dist="38100" dir="2700000" algn="tl">
                  <a:srgbClr val="000000">
                    <a:alpha val="43137"/>
                  </a:srgbClr>
                </a:outerShdw>
              </a:effectLst>
              <a:latin typeface="Calibri"/>
              <a:ea typeface="Calibri"/>
              <a:cs typeface="Calibri"/>
              <a:sym typeface="Calibri"/>
            </a:endParaRPr>
          </a:p>
        </p:txBody>
      </p:sp>
      <p:pic>
        <p:nvPicPr>
          <p:cNvPr id="187" name="Google Shape;187;p11"/>
          <p:cNvPicPr preferRelativeResize="0"/>
          <p:nvPr/>
        </p:nvPicPr>
        <p:blipFill>
          <a:blip r:embed="rId4">
            <a:alphaModFix/>
          </a:blip>
          <a:stretch>
            <a:fillRect/>
          </a:stretch>
        </p:blipFill>
        <p:spPr>
          <a:xfrm>
            <a:off x="2322084" y="282323"/>
            <a:ext cx="1905000" cy="1905000"/>
          </a:xfrm>
          <a:prstGeom prst="rect">
            <a:avLst/>
          </a:prstGeom>
          <a:noFill/>
          <a:ln>
            <a:noFill/>
          </a:ln>
        </p:spPr>
      </p:pic>
      <p:sp>
        <p:nvSpPr>
          <p:cNvPr id="7" name="Google Shape;88;p1">
            <a:extLst>
              <a:ext uri="{FF2B5EF4-FFF2-40B4-BE49-F238E27FC236}">
                <a16:creationId xmlns:a16="http://schemas.microsoft.com/office/drawing/2014/main" id="{A1505D3B-3EF7-47C0-B15E-FD71CD91C0C9}"/>
              </a:ext>
            </a:extLst>
          </p:cNvPr>
          <p:cNvSpPr txBox="1">
            <a:spLocks/>
          </p:cNvSpPr>
          <p:nvPr/>
        </p:nvSpPr>
        <p:spPr>
          <a:xfrm>
            <a:off x="2706000" y="2581835"/>
            <a:ext cx="6780000" cy="9921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Clr>
                <a:srgbClr val="FFFFFF"/>
              </a:buClr>
              <a:buSzPts val="2400"/>
              <a:buFont typeface="Arial"/>
              <a:buNone/>
            </a:pPr>
            <a:r>
              <a:rPr lang="es-ES" sz="3200" dirty="0">
                <a:solidFill>
                  <a:srgbClr val="FFC000"/>
                </a:solidFill>
                <a:effectLst>
                  <a:outerShdw blurRad="38100" dist="38100" dir="2700000" algn="tl">
                    <a:srgbClr val="000000">
                      <a:alpha val="43137"/>
                    </a:srgbClr>
                  </a:outerShdw>
                </a:effectLst>
              </a:rPr>
              <a:t>Proyecto Folio 1171224</a:t>
            </a:r>
          </a:p>
          <a:p>
            <a:pPr marL="0" indent="0" algn="ctr">
              <a:spcBef>
                <a:spcPts val="0"/>
              </a:spcBef>
              <a:buClr>
                <a:srgbClr val="FFFFFF"/>
              </a:buClr>
              <a:buSzPts val="2400"/>
              <a:buFont typeface="Arial"/>
              <a:buNone/>
            </a:pPr>
            <a:r>
              <a:rPr lang="es-ES" sz="3200" dirty="0">
                <a:solidFill>
                  <a:srgbClr val="FFC000"/>
                </a:solidFill>
                <a:effectLst>
                  <a:outerShdw blurRad="38100" dist="38100" dir="2700000" algn="tl">
                    <a:srgbClr val="000000">
                      <a:alpha val="43137"/>
                    </a:srgbClr>
                  </a:outerShdw>
                </a:effectLst>
              </a:rPr>
              <a:t>Septiembre 2024 a Septiembre 2025</a:t>
            </a:r>
          </a:p>
        </p:txBody>
      </p:sp>
      <p:pic>
        <p:nvPicPr>
          <p:cNvPr id="8" name="Google Shape;90;p1">
            <a:extLst>
              <a:ext uri="{FF2B5EF4-FFF2-40B4-BE49-F238E27FC236}">
                <a16:creationId xmlns:a16="http://schemas.microsoft.com/office/drawing/2014/main" id="{B5FB3D66-1AE8-46A8-BC95-E9D93555C163}"/>
              </a:ext>
            </a:extLst>
          </p:cNvPr>
          <p:cNvPicPr preferRelativeResize="0"/>
          <p:nvPr/>
        </p:nvPicPr>
        <p:blipFill>
          <a:blip r:embed="rId5">
            <a:alphaModFix/>
          </a:blip>
          <a:stretch>
            <a:fillRect/>
          </a:stretch>
        </p:blipFill>
        <p:spPr>
          <a:xfrm>
            <a:off x="7964918" y="209730"/>
            <a:ext cx="1626900" cy="158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4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1586345" y="614507"/>
            <a:ext cx="8430492" cy="866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CL" b="1" dirty="0"/>
              <a:t>Antecedentes previos al Proyecto</a:t>
            </a:r>
            <a:endParaRPr b="1" dirty="0"/>
          </a:p>
        </p:txBody>
      </p:sp>
      <p:sp>
        <p:nvSpPr>
          <p:cNvPr id="96" name="Google Shape;96;p2"/>
          <p:cNvSpPr txBox="1">
            <a:spLocks noGrp="1"/>
          </p:cNvSpPr>
          <p:nvPr>
            <p:ph type="body" idx="1"/>
          </p:nvPr>
        </p:nvSpPr>
        <p:spPr>
          <a:xfrm>
            <a:off x="838200" y="1787525"/>
            <a:ext cx="10515600" cy="386513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s-CL" sz="2400" dirty="0">
                <a:latin typeface="Arial"/>
                <a:ea typeface="Arial"/>
                <a:cs typeface="Arial"/>
                <a:sym typeface="Arial"/>
              </a:rPr>
              <a:t>En el período 2022 al 2023, con fondos del proyecto </a:t>
            </a:r>
            <a:r>
              <a:rPr lang="es-CL" sz="2400" b="1" dirty="0">
                <a:latin typeface="Arial"/>
                <a:ea typeface="Arial"/>
                <a:cs typeface="Arial"/>
                <a:sym typeface="Arial"/>
              </a:rPr>
              <a:t>”Capacitación y aseguramiento del agua para consumo humano y para la pequeña agricultura ante el aumento de la sequía en familias vulnerables de la Comuna de Canela y Combarbalá, Región de Coquimbo</a:t>
            </a:r>
            <a:r>
              <a:rPr lang="es-CL" sz="2400" dirty="0">
                <a:latin typeface="Arial"/>
                <a:ea typeface="Arial"/>
                <a:cs typeface="Arial"/>
                <a:sym typeface="Arial"/>
              </a:rPr>
              <a:t>", del </a:t>
            </a:r>
            <a:r>
              <a:rPr kumimoji="0" lang="es-CL" sz="2400" b="0" i="0" u="none" strike="noStrike" kern="0" cap="none" spc="0" normalizeH="0" baseline="0" noProof="0" dirty="0">
                <a:ln>
                  <a:noFill/>
                </a:ln>
                <a:solidFill>
                  <a:srgbClr val="000000"/>
                </a:solidFill>
                <a:effectLst/>
                <a:uLnTx/>
                <a:uFillTx/>
                <a:latin typeface="Arial"/>
                <a:ea typeface="Arial"/>
                <a:cs typeface="Arial"/>
                <a:sym typeface="Arial"/>
              </a:rPr>
              <a:t>Concurso Chile Compromiso de Todos del </a:t>
            </a:r>
            <a:r>
              <a:rPr kumimoji="0" lang="es-CL" sz="2400" b="0" i="0" u="none" strike="noStrike" kern="0" cap="none" spc="0" normalizeH="0" baseline="0" noProof="0" dirty="0" err="1">
                <a:ln>
                  <a:noFill/>
                </a:ln>
                <a:solidFill>
                  <a:srgbClr val="000000"/>
                </a:solidFill>
                <a:effectLst/>
                <a:uLnTx/>
                <a:uFillTx/>
                <a:latin typeface="Arial"/>
                <a:ea typeface="Arial"/>
                <a:cs typeface="Arial"/>
                <a:sym typeface="Arial"/>
              </a:rPr>
              <a:t>Mindeso</a:t>
            </a:r>
            <a:r>
              <a:rPr kumimoji="0" lang="es-CL" sz="2400" b="0" i="0" u="none" strike="noStrike" kern="0" cap="none" spc="0" normalizeH="0" baseline="0" noProof="0" dirty="0">
                <a:ln>
                  <a:noFill/>
                </a:ln>
                <a:solidFill>
                  <a:srgbClr val="000000"/>
                </a:solidFill>
                <a:effectLst/>
                <a:uLnTx/>
                <a:uFillTx/>
                <a:latin typeface="Arial"/>
                <a:ea typeface="Arial"/>
                <a:cs typeface="Arial"/>
                <a:sym typeface="Arial"/>
              </a:rPr>
              <a:t> (</a:t>
            </a:r>
            <a:r>
              <a:rPr lang="es-CL" sz="2400" dirty="0">
                <a:latin typeface="Arial"/>
                <a:ea typeface="Arial"/>
                <a:cs typeface="Arial"/>
                <a:sym typeface="Arial"/>
              </a:rPr>
              <a:t>Folio proyecto 7875) se construyeron 8 pozos. Estos, sumados a otros  5 pozos que se construyeron por la Agencia de Sostenibilidad Energética, establecieron una base de 13 pozos y 13 familias para el  desarrollo del actual proyecto.</a:t>
            </a:r>
            <a:endParaRPr sz="2400" b="1" i="0" u="none" strike="noStrike" dirty="0">
              <a:latin typeface="Arial"/>
              <a:ea typeface="Arial"/>
              <a:cs typeface="Arial"/>
              <a:sym typeface="Arial"/>
            </a:endParaRPr>
          </a:p>
          <a:p>
            <a:pPr marL="0" lvl="0" indent="0" algn="l" rtl="0">
              <a:lnSpc>
                <a:spcPct val="90000"/>
              </a:lnSpc>
              <a:spcBef>
                <a:spcPts val="1000"/>
              </a:spcBef>
              <a:spcAft>
                <a:spcPts val="0"/>
              </a:spcAft>
              <a:buClr>
                <a:schemeClr val="dk1"/>
              </a:buClr>
              <a:buSzPts val="1600"/>
              <a:buNone/>
            </a:pPr>
            <a:endParaRPr sz="1600" b="1" dirty="0">
              <a:latin typeface="Arial"/>
              <a:ea typeface="Arial"/>
              <a:cs typeface="Arial"/>
              <a:sym typeface="Arial"/>
            </a:endParaRPr>
          </a:p>
          <a:p>
            <a:pPr marL="0" lvl="0" indent="0" algn="l" rtl="0">
              <a:lnSpc>
                <a:spcPct val="90000"/>
              </a:lnSpc>
              <a:spcBef>
                <a:spcPts val="1000"/>
              </a:spcBef>
              <a:spcAft>
                <a:spcPts val="0"/>
              </a:spcAft>
              <a:buClr>
                <a:schemeClr val="dk1"/>
              </a:buClr>
              <a:buSzPts val="1600"/>
              <a:buNone/>
            </a:pPr>
            <a:r>
              <a:rPr lang="es-CL" sz="2000" b="1" i="0" u="none" strike="noStrike" dirty="0">
                <a:latin typeface="Arial"/>
                <a:ea typeface="Arial"/>
                <a:cs typeface="Arial"/>
                <a:sym typeface="Arial"/>
              </a:rPr>
              <a:t>https://www.instagram.com/reel/CqN2__8r0Oj/?igsh=Z3NwMW9vYTVzdDhy</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838200" y="96491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CL" dirty="0"/>
              <a:t>Objetivo General del Proyecto</a:t>
            </a:r>
            <a:endParaRPr dirty="0"/>
          </a:p>
        </p:txBody>
      </p:sp>
      <p:sp>
        <p:nvSpPr>
          <p:cNvPr id="102" name="Google Shape;102;p3"/>
          <p:cNvSpPr txBox="1">
            <a:spLocks noGrp="1"/>
          </p:cNvSpPr>
          <p:nvPr>
            <p:ph type="body" idx="1"/>
          </p:nvPr>
        </p:nvSpPr>
        <p:spPr>
          <a:xfrm>
            <a:off x="838200" y="2290473"/>
            <a:ext cx="10515600" cy="2184545"/>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ts val="1600"/>
              <a:buNone/>
            </a:pPr>
            <a:endParaRPr sz="9600" b="1" dirty="0">
              <a:latin typeface="Arial"/>
              <a:cs typeface="Arial"/>
            </a:endParaRPr>
          </a:p>
          <a:p>
            <a:pPr marL="0" lvl="0" indent="0" algn="just" rtl="0">
              <a:lnSpc>
                <a:spcPct val="90000"/>
              </a:lnSpc>
              <a:spcBef>
                <a:spcPts val="1000"/>
              </a:spcBef>
              <a:spcAft>
                <a:spcPts val="0"/>
              </a:spcAft>
              <a:buClr>
                <a:schemeClr val="dk1"/>
              </a:buClr>
              <a:buSzPts val="1600"/>
              <a:buNone/>
            </a:pPr>
            <a:r>
              <a:rPr lang="es-CL" sz="9600" dirty="0">
                <a:latin typeface="Arial"/>
                <a:cs typeface="Arial"/>
                <a:sym typeface="Arial"/>
              </a:rPr>
              <a:t>Contribuir a la reducción de la pobreza de 13 familias campesinas de la Agrupación Vecinal Junquillar de El Durazno comuna de Canela, mejorando la seguridad de su acceso al agua, tanto para el uso doméstico como para la producción de forraje para el ganado, a través del manejo comunitario y sustentable de la cuenca hidrográfica donde habitan, protegiendo su acuífero y los ecosistemas que le tributan mediante bombas solares de extracción.</a:t>
            </a:r>
            <a:endParaRPr sz="9600" dirty="0">
              <a:latin typeface="Arial"/>
              <a:cs typeface="Arial"/>
            </a:endParaRPr>
          </a:p>
          <a:p>
            <a:pPr marL="0" lvl="0" indent="0" algn="l" rtl="0">
              <a:lnSpc>
                <a:spcPct val="90000"/>
              </a:lnSpc>
              <a:spcBef>
                <a:spcPts val="1000"/>
              </a:spcBef>
              <a:spcAft>
                <a:spcPts val="0"/>
              </a:spcAft>
              <a:buClr>
                <a:schemeClr val="dk1"/>
              </a:buClr>
              <a:buSzPts val="1600"/>
              <a:buNone/>
            </a:pPr>
            <a:endParaRPr sz="16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838200" y="18501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CL" dirty="0"/>
              <a:t>Objetivo Específicos del Proyecto</a:t>
            </a:r>
            <a:endParaRPr dirty="0"/>
          </a:p>
        </p:txBody>
      </p:sp>
      <p:sp>
        <p:nvSpPr>
          <p:cNvPr id="102" name="Google Shape;102;p3"/>
          <p:cNvSpPr txBox="1">
            <a:spLocks noGrp="1"/>
          </p:cNvSpPr>
          <p:nvPr>
            <p:ph type="body" idx="1"/>
          </p:nvPr>
        </p:nvSpPr>
        <p:spPr>
          <a:xfrm>
            <a:off x="838200" y="1302759"/>
            <a:ext cx="10515600" cy="5162407"/>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1000"/>
              </a:spcBef>
              <a:spcAft>
                <a:spcPts val="0"/>
              </a:spcAft>
              <a:buClr>
                <a:schemeClr val="dk1"/>
              </a:buClr>
              <a:buSzPts val="1600"/>
              <a:buFont typeface="Calibri"/>
              <a:buAutoNum type="arabicPeriod"/>
            </a:pPr>
            <a:r>
              <a:rPr lang="es-CL" sz="2400" b="1" i="0" u="none" strike="noStrike" dirty="0">
                <a:latin typeface="Arial"/>
                <a:ea typeface="Arial"/>
                <a:cs typeface="Arial"/>
                <a:sym typeface="Arial"/>
              </a:rPr>
              <a:t>Mejorar las capacidades de gestión comunitaria </a:t>
            </a:r>
            <a:r>
              <a:rPr lang="es-CL" sz="2400" b="0" i="0" u="none" strike="noStrike" dirty="0">
                <a:latin typeface="Arial"/>
                <a:ea typeface="Arial"/>
                <a:cs typeface="Arial"/>
                <a:sym typeface="Arial"/>
              </a:rPr>
              <a:t>y participativa de la agrupación vecinal en términos de la administración y mantención de los pozos y bombas solares existentes para el abastecimiento de agua.</a:t>
            </a:r>
            <a:endParaRPr sz="2400" dirty="0"/>
          </a:p>
          <a:p>
            <a:pPr marL="342900" lvl="0" indent="-342900" algn="just" rtl="0">
              <a:lnSpc>
                <a:spcPct val="90000"/>
              </a:lnSpc>
              <a:spcBef>
                <a:spcPts val="1000"/>
              </a:spcBef>
              <a:spcAft>
                <a:spcPts val="0"/>
              </a:spcAft>
              <a:buClr>
                <a:schemeClr val="dk1"/>
              </a:buClr>
              <a:buSzPts val="1600"/>
              <a:buFont typeface="Calibri"/>
              <a:buAutoNum type="arabicPeriod"/>
            </a:pPr>
            <a:r>
              <a:rPr lang="es-CL" sz="2400" b="1" i="0" u="none" strike="noStrike" dirty="0">
                <a:latin typeface="Arial"/>
                <a:ea typeface="Arial"/>
                <a:cs typeface="Arial"/>
                <a:sym typeface="Arial"/>
              </a:rPr>
              <a:t>Establecer un área piloto </a:t>
            </a:r>
            <a:r>
              <a:rPr lang="es-CL" sz="2400" b="0" i="0" u="none" strike="noStrike" dirty="0">
                <a:latin typeface="Arial"/>
                <a:ea typeface="Arial"/>
                <a:cs typeface="Arial"/>
                <a:sym typeface="Arial"/>
              </a:rPr>
              <a:t>en la microcuenca hidrográfica, destinada a la mantención de los niveles de los pozos a través de la restauración de la vegetación, el suelo, y la adecuada infiltración de las aguas lluvias hacia su acuífero, el cual, cuidado como una reserva vital, asegurará el agua a las generaciones venideras.</a:t>
            </a:r>
            <a:endParaRPr sz="2400" dirty="0"/>
          </a:p>
          <a:p>
            <a:pPr marL="342900" lvl="0" indent="-342900" algn="just" rtl="0">
              <a:lnSpc>
                <a:spcPct val="90000"/>
              </a:lnSpc>
              <a:spcBef>
                <a:spcPts val="1000"/>
              </a:spcBef>
              <a:spcAft>
                <a:spcPts val="0"/>
              </a:spcAft>
              <a:buClr>
                <a:schemeClr val="dk1"/>
              </a:buClr>
              <a:buSzPts val="1600"/>
              <a:buFont typeface="Calibri"/>
              <a:buAutoNum type="arabicPeriod"/>
            </a:pPr>
            <a:r>
              <a:rPr lang="es-CL" sz="2400" b="1" i="0" u="none" strike="noStrike" dirty="0">
                <a:latin typeface="Arial"/>
                <a:ea typeface="Arial"/>
                <a:cs typeface="Arial"/>
                <a:sym typeface="Arial"/>
              </a:rPr>
              <a:t>Mejorar la conciencia sobre el valor del agua como un bien ecológico y social </a:t>
            </a:r>
            <a:r>
              <a:rPr lang="es-CL" sz="2400" b="0" i="0" u="none" strike="noStrike" dirty="0">
                <a:latin typeface="Arial"/>
                <a:ea typeface="Arial"/>
                <a:cs typeface="Arial"/>
                <a:sym typeface="Arial"/>
              </a:rPr>
              <a:t>en los campesinos y estudiantes de establecimientos educacionales rurales y urbanos de las comunas focalizadas, mediante el uso un centro demostrativo itinerante de obras de conservación de agua y suelo (OCAS) basado en técnicas modernas y saberes ancestrales de los habitantes de la zona.</a:t>
            </a:r>
            <a:endParaRPr sz="2400" dirty="0"/>
          </a:p>
        </p:txBody>
      </p:sp>
    </p:spTree>
    <p:extLst>
      <p:ext uri="{BB962C8B-B14F-4D97-AF65-F5344CB8AC3E}">
        <p14:creationId xmlns:p14="http://schemas.microsoft.com/office/powerpoint/2010/main" val="312422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838193" y="221929"/>
            <a:ext cx="10515600" cy="12098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s-CL" sz="4400" b="0" i="0" u="none" strike="noStrike" cap="none" dirty="0">
                <a:solidFill>
                  <a:schemeClr val="dk1"/>
                </a:solidFill>
                <a:latin typeface="Calibri"/>
                <a:ea typeface="Calibri"/>
                <a:cs typeface="Calibri"/>
                <a:sym typeface="Calibri"/>
              </a:rPr>
              <a:t>Cronograma de actividades</a:t>
            </a:r>
          </a:p>
          <a:p>
            <a:pPr marL="0" marR="0" lvl="0" indent="0" algn="ctr" rtl="0">
              <a:lnSpc>
                <a:spcPct val="90000"/>
              </a:lnSpc>
              <a:spcBef>
                <a:spcPts val="0"/>
              </a:spcBef>
              <a:spcAft>
                <a:spcPts val="0"/>
              </a:spcAft>
              <a:buClr>
                <a:schemeClr val="dk1"/>
              </a:buClr>
              <a:buSzPts val="4400"/>
              <a:buFont typeface="Calibri"/>
              <a:buNone/>
            </a:pPr>
            <a:r>
              <a:rPr lang="es-CL" sz="3200" dirty="0">
                <a:solidFill>
                  <a:schemeClr val="dk1"/>
                </a:solidFill>
                <a:latin typeface="Calibri"/>
                <a:ea typeface="Calibri"/>
                <a:cs typeface="Calibri"/>
                <a:sym typeface="Calibri"/>
              </a:rPr>
              <a:t>2024 - 2025</a:t>
            </a:r>
            <a:endParaRPr sz="3200" b="0" i="0" u="none" strike="noStrike" cap="none" dirty="0">
              <a:solidFill>
                <a:schemeClr val="dk1"/>
              </a:solidFill>
              <a:latin typeface="Calibri"/>
              <a:ea typeface="Calibri"/>
              <a:cs typeface="Calibri"/>
              <a:sym typeface="Calibri"/>
            </a:endParaRPr>
          </a:p>
        </p:txBody>
      </p:sp>
      <p:pic>
        <p:nvPicPr>
          <p:cNvPr id="108" name="Google Shape;108;p4"/>
          <p:cNvPicPr preferRelativeResize="0"/>
          <p:nvPr/>
        </p:nvPicPr>
        <p:blipFill>
          <a:blip r:embed="rId3">
            <a:alphaModFix/>
          </a:blip>
          <a:stretch>
            <a:fillRect/>
          </a:stretch>
        </p:blipFill>
        <p:spPr>
          <a:xfrm>
            <a:off x="304799" y="1431819"/>
            <a:ext cx="11887201" cy="5204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5"/>
          <p:cNvSpPr txBox="1">
            <a:spLocks noGrp="1"/>
          </p:cNvSpPr>
          <p:nvPr>
            <p:ph type="title"/>
          </p:nvPr>
        </p:nvSpPr>
        <p:spPr>
          <a:xfrm>
            <a:off x="179407" y="1738483"/>
            <a:ext cx="5657700" cy="1420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s-CL" sz="5000" dirty="0"/>
              <a:t>Planificación de los </a:t>
            </a:r>
            <a:endParaRPr sz="5000" dirty="0"/>
          </a:p>
          <a:p>
            <a:pPr marL="0" lvl="0" indent="0" algn="l" rtl="0">
              <a:lnSpc>
                <a:spcPct val="90000"/>
              </a:lnSpc>
              <a:spcBef>
                <a:spcPts val="0"/>
              </a:spcBef>
              <a:spcAft>
                <a:spcPts val="0"/>
              </a:spcAft>
              <a:buClr>
                <a:schemeClr val="dk1"/>
              </a:buClr>
              <a:buSzPct val="100000"/>
              <a:buFont typeface="Calibri"/>
              <a:buNone/>
            </a:pPr>
            <a:r>
              <a:rPr lang="es-CL" sz="5000" dirty="0"/>
              <a:t>talleres participativos</a:t>
            </a:r>
            <a:endParaRPr sz="5000" dirty="0"/>
          </a:p>
        </p:txBody>
      </p:sp>
      <p:sp>
        <p:nvSpPr>
          <p:cNvPr id="115" name="Google Shape;115;p5"/>
          <p:cNvSpPr/>
          <p:nvPr/>
        </p:nvSpPr>
        <p:spPr>
          <a:xfrm>
            <a:off x="904193" y="32731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5" descr="Vista de una montaña&#10;&#10;Descripción generada automáticamente"/>
          <p:cNvPicPr preferRelativeResize="0"/>
          <p:nvPr/>
        </p:nvPicPr>
        <p:blipFill rotWithShape="1">
          <a:blip r:embed="rId3">
            <a:alphaModFix/>
          </a:blip>
          <a:srcRect l="29242" r="4056"/>
          <a:stretch/>
        </p:blipFill>
        <p:spPr>
          <a:xfrm>
            <a:off x="5621576" y="640075"/>
            <a:ext cx="6569230" cy="5777865"/>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7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2" name="Google Shape;122;p7"/>
          <p:cNvPicPr preferRelativeResize="0"/>
          <p:nvPr/>
        </p:nvPicPr>
        <p:blipFill rotWithShape="1">
          <a:blip r:embed="rId3">
            <a:alphaModFix/>
          </a:blip>
          <a:srcRect l="68" r="40515" b="-2"/>
          <a:stretch/>
        </p:blipFill>
        <p:spPr>
          <a:xfrm>
            <a:off x="4883022" y="10"/>
            <a:ext cx="7308978" cy="6857990"/>
          </a:xfrm>
          <a:custGeom>
            <a:avLst/>
            <a:gdLst/>
            <a:ahLst/>
            <a:cxnLst/>
            <a:rect l="l" t="t" r="r" b="b"/>
            <a:pathLst>
              <a:path w="7308978" h="6858000" extrusionOk="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ln>
            <a:noFill/>
          </a:ln>
        </p:spPr>
      </p:pic>
      <p:sp>
        <p:nvSpPr>
          <p:cNvPr id="123" name="Google Shape;123;p7"/>
          <p:cNvSpPr/>
          <p:nvPr/>
        </p:nvSpPr>
        <p:spPr>
          <a:xfrm>
            <a:off x="0" y="0"/>
            <a:ext cx="6096001" cy="6858000"/>
          </a:xfrm>
          <a:custGeom>
            <a:avLst/>
            <a:gdLst/>
            <a:ahLst/>
            <a:cxnLst/>
            <a:rect l="l" t="t" r="r" b="b"/>
            <a:pathLst>
              <a:path w="6096001" h="6858000" extrusionOk="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4" name="Google Shape;124;p7"/>
          <p:cNvSpPr/>
          <p:nvPr/>
        </p:nvSpPr>
        <p:spPr>
          <a:xfrm>
            <a:off x="64008" y="152400"/>
            <a:ext cx="6086857" cy="6858000"/>
          </a:xfrm>
          <a:custGeom>
            <a:avLst/>
            <a:gdLst/>
            <a:ahLst/>
            <a:cxnLst/>
            <a:rect l="l" t="t" r="r" b="b"/>
            <a:pathLst>
              <a:path w="6086857" h="6858000" extrusionOk="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7"/>
          <p:cNvSpPr txBox="1"/>
          <p:nvPr/>
        </p:nvSpPr>
        <p:spPr>
          <a:xfrm>
            <a:off x="292800" y="1058847"/>
            <a:ext cx="5510400" cy="781200"/>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chemeClr val="dk1"/>
              </a:buClr>
              <a:buSzPts val="3400"/>
              <a:buFont typeface="Calibri"/>
              <a:buNone/>
            </a:pPr>
            <a:r>
              <a:rPr lang="es-CL" sz="3400" b="1" i="0" u="none" strike="noStrike" cap="none" dirty="0">
                <a:solidFill>
                  <a:schemeClr val="dk1"/>
                </a:solidFill>
                <a:latin typeface="Calibri"/>
                <a:ea typeface="Calibri"/>
                <a:cs typeface="Calibri"/>
                <a:sym typeface="Calibri"/>
              </a:rPr>
              <a:t> Taller </a:t>
            </a:r>
            <a:r>
              <a:rPr lang="es-CL" sz="3400" b="1" dirty="0">
                <a:solidFill>
                  <a:schemeClr val="dk1"/>
                </a:solidFill>
                <a:latin typeface="Calibri"/>
                <a:ea typeface="Calibri"/>
                <a:cs typeface="Calibri"/>
                <a:sym typeface="Calibri"/>
              </a:rPr>
              <a:t>1</a:t>
            </a:r>
            <a:r>
              <a:rPr lang="es-CL" sz="3400" b="1" i="0" u="none" strike="noStrike" cap="none" dirty="0">
                <a:solidFill>
                  <a:schemeClr val="dk1"/>
                </a:solidFill>
                <a:latin typeface="Calibri"/>
                <a:ea typeface="Calibri"/>
                <a:cs typeface="Calibri"/>
                <a:sym typeface="Calibri"/>
              </a:rPr>
              <a:t>. Realizado el </a:t>
            </a:r>
            <a:r>
              <a:rPr lang="es-CL" sz="3100" b="1" dirty="0">
                <a:solidFill>
                  <a:schemeClr val="dk1"/>
                </a:solidFill>
                <a:latin typeface="Calibri"/>
                <a:ea typeface="Calibri"/>
                <a:cs typeface="Calibri"/>
                <a:sym typeface="Calibri"/>
              </a:rPr>
              <a:t>29 noviembre de 2024</a:t>
            </a:r>
            <a:endParaRPr sz="3400" b="1" dirty="0">
              <a:solidFill>
                <a:schemeClr val="dk1"/>
              </a:solidFill>
              <a:latin typeface="Calibri"/>
              <a:ea typeface="Calibri"/>
              <a:cs typeface="Calibri"/>
              <a:sym typeface="Calibri"/>
            </a:endParaRPr>
          </a:p>
        </p:txBody>
      </p:sp>
      <p:sp>
        <p:nvSpPr>
          <p:cNvPr id="126" name="Google Shape;126;p7"/>
          <p:cNvSpPr/>
          <p:nvPr/>
        </p:nvSpPr>
        <p:spPr>
          <a:xfrm>
            <a:off x="0" y="1124325"/>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7" name="Google Shape;127;p7"/>
          <p:cNvSpPr/>
          <p:nvPr/>
        </p:nvSpPr>
        <p:spPr>
          <a:xfrm>
            <a:off x="437769" y="2195336"/>
            <a:ext cx="49834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8" name="Google Shape;128;p7"/>
          <p:cNvSpPr/>
          <p:nvPr/>
        </p:nvSpPr>
        <p:spPr>
          <a:xfrm>
            <a:off x="396621" y="2396790"/>
            <a:ext cx="5065776" cy="3402363"/>
          </a:xfrm>
          <a:prstGeom prst="rect">
            <a:avLst/>
          </a:prstGeom>
          <a:noFill/>
          <a:ln>
            <a:noFill/>
          </a:ln>
        </p:spPr>
        <p:txBody>
          <a:bodyPr spcFirstLastPara="1" wrap="square" lIns="91425" tIns="45700" rIns="91425" bIns="45700" anchor="t" anchorCtr="0">
            <a:normAutofit lnSpcReduction="10000"/>
          </a:bodyPr>
          <a:lstStyle/>
          <a:p>
            <a:pPr marL="342900" marR="0" lvl="0" indent="-228600" algn="l" rtl="0">
              <a:lnSpc>
                <a:spcPct val="90000"/>
              </a:lnSpc>
              <a:spcBef>
                <a:spcPts val="0"/>
              </a:spcBef>
              <a:spcAft>
                <a:spcPts val="0"/>
              </a:spcAft>
              <a:buClr>
                <a:schemeClr val="dk1"/>
              </a:buClr>
              <a:buSzPts val="1900"/>
              <a:buFont typeface="Arial"/>
              <a:buChar char="•"/>
            </a:pPr>
            <a:r>
              <a:rPr lang="es-CL" sz="1900" b="0" i="0" u="none" strike="noStrike" cap="none" dirty="0">
                <a:solidFill>
                  <a:schemeClr val="dk1"/>
                </a:solidFill>
                <a:latin typeface="Calibri"/>
                <a:ea typeface="Calibri"/>
                <a:cs typeface="Calibri"/>
                <a:sym typeface="Calibri"/>
              </a:rPr>
              <a:t>Exponer el funcionamiento y mantención de sistemas solares de bombeo.</a:t>
            </a:r>
            <a:endParaRPr dirty="0"/>
          </a:p>
          <a:p>
            <a:pPr marL="342900" marR="0" lvl="0" indent="-228600" algn="l" rtl="0">
              <a:lnSpc>
                <a:spcPct val="90000"/>
              </a:lnSpc>
              <a:spcBef>
                <a:spcPts val="600"/>
              </a:spcBef>
              <a:spcAft>
                <a:spcPts val="0"/>
              </a:spcAft>
              <a:buClr>
                <a:schemeClr val="dk1"/>
              </a:buClr>
              <a:buSzPts val="1900"/>
              <a:buFont typeface="Arial"/>
              <a:buChar char="•"/>
            </a:pPr>
            <a:r>
              <a:rPr lang="es-CL" sz="1900" b="0" i="0" u="none" strike="noStrike" cap="none" dirty="0">
                <a:solidFill>
                  <a:schemeClr val="dk1"/>
                </a:solidFill>
                <a:latin typeface="Calibri"/>
                <a:ea typeface="Calibri"/>
                <a:cs typeface="Calibri"/>
                <a:sym typeface="Calibri"/>
              </a:rPr>
              <a:t>Elaboración de un programa a largo plazo de conservación y manejo del área piloto, que incluya:</a:t>
            </a:r>
            <a:endParaRPr dirty="0"/>
          </a:p>
          <a:p>
            <a:pPr marL="1085850" marR="0" lvl="1" indent="-228600" algn="l" rtl="0">
              <a:lnSpc>
                <a:spcPct val="90000"/>
              </a:lnSpc>
              <a:spcBef>
                <a:spcPts val="600"/>
              </a:spcBef>
              <a:spcAft>
                <a:spcPts val="0"/>
              </a:spcAft>
              <a:buClr>
                <a:schemeClr val="dk1"/>
              </a:buClr>
              <a:buSzPts val="1900"/>
              <a:buFont typeface="Arial"/>
              <a:buChar char="•"/>
            </a:pPr>
            <a:r>
              <a:rPr lang="es-CL" sz="1900" b="0" i="0" u="none" strike="noStrike" cap="none" dirty="0">
                <a:solidFill>
                  <a:schemeClr val="dk1"/>
                </a:solidFill>
                <a:latin typeface="Calibri"/>
                <a:ea typeface="Calibri"/>
                <a:cs typeface="Calibri"/>
                <a:sym typeface="Calibri"/>
              </a:rPr>
              <a:t>Priorización de las microcuencas que abastecen a los pozos de la comunidad</a:t>
            </a:r>
            <a:endParaRPr dirty="0"/>
          </a:p>
          <a:p>
            <a:pPr marL="1085850" marR="0" lvl="1" indent="-228600" algn="l" rtl="0">
              <a:lnSpc>
                <a:spcPct val="90000"/>
              </a:lnSpc>
              <a:spcBef>
                <a:spcPts val="600"/>
              </a:spcBef>
              <a:spcAft>
                <a:spcPts val="0"/>
              </a:spcAft>
              <a:buClr>
                <a:schemeClr val="dk1"/>
              </a:buClr>
              <a:buSzPts val="1900"/>
              <a:buFont typeface="Arial"/>
              <a:buChar char="•"/>
            </a:pPr>
            <a:r>
              <a:rPr lang="es-CL" sz="1900" b="0" i="0" u="none" strike="noStrike" cap="none" dirty="0">
                <a:solidFill>
                  <a:schemeClr val="dk1"/>
                </a:solidFill>
                <a:latin typeface="Calibri"/>
                <a:ea typeface="Calibri"/>
                <a:cs typeface="Calibri"/>
                <a:sym typeface="Calibri"/>
              </a:rPr>
              <a:t>Implementación de obras de conservación de agua y suelo</a:t>
            </a:r>
            <a:endParaRPr dirty="0"/>
          </a:p>
          <a:p>
            <a:pPr marL="1085850" marR="0" lvl="1" indent="-228600" algn="l" rtl="0">
              <a:lnSpc>
                <a:spcPct val="90000"/>
              </a:lnSpc>
              <a:spcBef>
                <a:spcPts val="600"/>
              </a:spcBef>
              <a:spcAft>
                <a:spcPts val="0"/>
              </a:spcAft>
              <a:buClr>
                <a:schemeClr val="dk1"/>
              </a:buClr>
              <a:buSzPts val="1900"/>
              <a:buFont typeface="Arial"/>
              <a:buChar char="•"/>
            </a:pPr>
            <a:r>
              <a:rPr lang="es-CL" sz="1900" b="0" i="0" u="none" strike="noStrike" cap="none" dirty="0">
                <a:solidFill>
                  <a:schemeClr val="dk1"/>
                </a:solidFill>
                <a:latin typeface="Calibri"/>
                <a:ea typeface="Calibri"/>
                <a:cs typeface="Calibri"/>
                <a:sym typeface="Calibri"/>
              </a:rPr>
              <a:t>Alianzas de colaboración </a:t>
            </a:r>
            <a:endParaRPr dirty="0"/>
          </a:p>
          <a:p>
            <a:pPr marL="1085850" marR="0" lvl="1" indent="-228600" algn="l" rtl="0">
              <a:lnSpc>
                <a:spcPct val="90000"/>
              </a:lnSpc>
              <a:spcBef>
                <a:spcPts val="600"/>
              </a:spcBef>
              <a:spcAft>
                <a:spcPts val="0"/>
              </a:spcAft>
              <a:buClr>
                <a:schemeClr val="dk1"/>
              </a:buClr>
              <a:buSzPts val="1900"/>
              <a:buFont typeface="Arial"/>
              <a:buChar char="•"/>
            </a:pPr>
            <a:r>
              <a:rPr lang="es-CL" sz="1900" b="0" i="0" u="none" strike="noStrike" cap="none" dirty="0">
                <a:solidFill>
                  <a:schemeClr val="dk1"/>
                </a:solidFill>
                <a:latin typeface="Calibri"/>
                <a:ea typeface="Calibri"/>
                <a:cs typeface="Calibri"/>
                <a:sym typeface="Calibri"/>
              </a:rPr>
              <a:t>Identificar responsables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4" name="Google Shape;134;p8"/>
          <p:cNvPicPr preferRelativeResize="0"/>
          <p:nvPr/>
        </p:nvPicPr>
        <p:blipFill rotWithShape="1">
          <a:blip r:embed="rId3">
            <a:alphaModFix/>
          </a:blip>
          <a:srcRect r="-2" b="6168"/>
          <a:stretch/>
        </p:blipFill>
        <p:spPr>
          <a:xfrm>
            <a:off x="4883023" y="10"/>
            <a:ext cx="7308978" cy="6857990"/>
          </a:xfrm>
          <a:custGeom>
            <a:avLst/>
            <a:gdLst/>
            <a:ahLst/>
            <a:cxnLst/>
            <a:rect l="l" t="t" r="r" b="b"/>
            <a:pathLst>
              <a:path w="7308978" h="6858000" extrusionOk="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ln>
            <a:noFill/>
          </a:ln>
        </p:spPr>
      </p:pic>
      <p:sp>
        <p:nvSpPr>
          <p:cNvPr id="135" name="Google Shape;135;p8"/>
          <p:cNvSpPr/>
          <p:nvPr/>
        </p:nvSpPr>
        <p:spPr>
          <a:xfrm>
            <a:off x="0" y="0"/>
            <a:ext cx="6096001" cy="6858000"/>
          </a:xfrm>
          <a:custGeom>
            <a:avLst/>
            <a:gdLst/>
            <a:ahLst/>
            <a:cxnLst/>
            <a:rect l="l" t="t" r="r" b="b"/>
            <a:pathLst>
              <a:path w="6096001" h="6858000" extrusionOk="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6" name="Google Shape;136;p8"/>
          <p:cNvSpPr/>
          <p:nvPr/>
        </p:nvSpPr>
        <p:spPr>
          <a:xfrm>
            <a:off x="56850" y="0"/>
            <a:ext cx="6086857" cy="6858000"/>
          </a:xfrm>
          <a:custGeom>
            <a:avLst/>
            <a:gdLst/>
            <a:ahLst/>
            <a:cxnLst/>
            <a:rect l="l" t="t" r="r" b="b"/>
            <a:pathLst>
              <a:path w="6086857" h="6858000" extrusionOk="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7" name="Google Shape;137;p8"/>
          <p:cNvSpPr txBox="1"/>
          <p:nvPr/>
        </p:nvSpPr>
        <p:spPr>
          <a:xfrm>
            <a:off x="244439" y="1242744"/>
            <a:ext cx="5367600" cy="628200"/>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l" rtl="0">
              <a:lnSpc>
                <a:spcPct val="90000"/>
              </a:lnSpc>
              <a:spcBef>
                <a:spcPts val="0"/>
              </a:spcBef>
              <a:spcAft>
                <a:spcPts val="0"/>
              </a:spcAft>
              <a:buClr>
                <a:schemeClr val="dk1"/>
              </a:buClr>
              <a:buSzPts val="3400"/>
              <a:buFont typeface="Calibri"/>
              <a:buNone/>
            </a:pPr>
            <a:r>
              <a:rPr lang="es-CL" sz="3400" b="1" i="0" u="none" strike="noStrike" cap="none" dirty="0">
                <a:solidFill>
                  <a:schemeClr val="dk1"/>
                </a:solidFill>
                <a:latin typeface="Calibri"/>
                <a:ea typeface="Calibri"/>
                <a:cs typeface="Calibri"/>
                <a:sym typeface="Calibri"/>
              </a:rPr>
              <a:t>Taller </a:t>
            </a:r>
            <a:r>
              <a:rPr lang="es-CL" sz="3400" b="1" dirty="0">
                <a:solidFill>
                  <a:schemeClr val="dk1"/>
                </a:solidFill>
                <a:latin typeface="Calibri"/>
                <a:ea typeface="Calibri"/>
                <a:cs typeface="Calibri"/>
                <a:sym typeface="Calibri"/>
              </a:rPr>
              <a:t>2</a:t>
            </a:r>
            <a:r>
              <a:rPr lang="es-CL" sz="3400" b="1" i="0" u="none" strike="noStrike" cap="none" dirty="0">
                <a:solidFill>
                  <a:schemeClr val="dk1"/>
                </a:solidFill>
                <a:latin typeface="Calibri"/>
                <a:ea typeface="Calibri"/>
                <a:cs typeface="Calibri"/>
                <a:sym typeface="Calibri"/>
              </a:rPr>
              <a:t>.- realizado el </a:t>
            </a:r>
            <a:r>
              <a:rPr lang="es-CL" sz="3400" b="1" dirty="0">
                <a:solidFill>
                  <a:schemeClr val="dk1"/>
                </a:solidFill>
                <a:latin typeface="Calibri"/>
                <a:ea typeface="Calibri"/>
                <a:cs typeface="Calibri"/>
                <a:sym typeface="Calibri"/>
              </a:rPr>
              <a:t>25 de abril de 2025</a:t>
            </a:r>
          </a:p>
          <a:p>
            <a:pPr marL="0" marR="0" lvl="0" indent="0" algn="l" rtl="0">
              <a:lnSpc>
                <a:spcPct val="90000"/>
              </a:lnSpc>
              <a:spcBef>
                <a:spcPts val="0"/>
              </a:spcBef>
              <a:spcAft>
                <a:spcPts val="0"/>
              </a:spcAft>
              <a:buClr>
                <a:schemeClr val="dk1"/>
              </a:buClr>
              <a:buSzPts val="3400"/>
              <a:buFont typeface="Calibri"/>
              <a:buNone/>
            </a:pPr>
            <a:r>
              <a:rPr lang="es-CL" sz="3400" b="1" dirty="0">
                <a:solidFill>
                  <a:schemeClr val="dk1"/>
                </a:solidFill>
                <a:latin typeface="Calibri"/>
                <a:cs typeface="Calibri"/>
                <a:sym typeface="Calibri"/>
              </a:rPr>
              <a:t>Capacitación en gestión de pozos </a:t>
            </a:r>
            <a:endParaRPr sz="3400" b="1" dirty="0">
              <a:solidFill>
                <a:schemeClr val="dk1"/>
              </a:solidFill>
              <a:latin typeface="Calibri"/>
              <a:cs typeface="Calibri"/>
            </a:endParaRPr>
          </a:p>
        </p:txBody>
      </p:sp>
      <p:sp>
        <p:nvSpPr>
          <p:cNvPr id="138" name="Google Shape;138;p8"/>
          <p:cNvSpPr/>
          <p:nvPr/>
        </p:nvSpPr>
        <p:spPr>
          <a:xfrm rot="5400000">
            <a:off x="662559" y="253806"/>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9" name="Google Shape;139;p8"/>
          <p:cNvSpPr/>
          <p:nvPr/>
        </p:nvSpPr>
        <p:spPr>
          <a:xfrm>
            <a:off x="437769" y="2185062"/>
            <a:ext cx="49834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0" name="Google Shape;140;p8"/>
          <p:cNvSpPr/>
          <p:nvPr/>
        </p:nvSpPr>
        <p:spPr>
          <a:xfrm>
            <a:off x="56850" y="2185050"/>
            <a:ext cx="5253900" cy="3892662"/>
          </a:xfrm>
          <a:prstGeom prst="rect">
            <a:avLst/>
          </a:prstGeom>
          <a:noFill/>
          <a:ln>
            <a:noFill/>
          </a:ln>
        </p:spPr>
        <p:txBody>
          <a:bodyPr spcFirstLastPara="1" wrap="square" lIns="91425" tIns="45700" rIns="91425" bIns="45700" anchor="t" anchorCtr="0">
            <a:noAutofit/>
          </a:bodyPr>
          <a:lstStyle/>
          <a:p>
            <a:pPr marL="342900" marR="0" lvl="0" indent="-228600" algn="just" rtl="0">
              <a:lnSpc>
                <a:spcPct val="90000"/>
              </a:lnSpc>
              <a:spcBef>
                <a:spcPts val="0"/>
              </a:spcBef>
              <a:spcAft>
                <a:spcPts val="0"/>
              </a:spcAft>
              <a:buClr>
                <a:schemeClr val="dk1"/>
              </a:buClr>
              <a:buSzPts val="1700"/>
              <a:buFont typeface="Arial"/>
              <a:buChar char="•"/>
            </a:pPr>
            <a:r>
              <a:rPr lang="es-CL" sz="2000" b="0" i="0" u="none" strike="noStrike" cap="none" dirty="0">
                <a:solidFill>
                  <a:schemeClr val="dk1"/>
                </a:solidFill>
                <a:latin typeface="Calibri"/>
                <a:ea typeface="Calibri"/>
                <a:cs typeface="Calibri"/>
                <a:sym typeface="Calibri"/>
              </a:rPr>
              <a:t>Formas de generar y almacenar agua potable usando potabilizadores químicos. </a:t>
            </a:r>
          </a:p>
          <a:p>
            <a:pPr marL="342900" marR="0" lvl="0" indent="-228600" algn="just" rtl="0">
              <a:lnSpc>
                <a:spcPct val="90000"/>
              </a:lnSpc>
              <a:spcBef>
                <a:spcPts val="0"/>
              </a:spcBef>
              <a:spcAft>
                <a:spcPts val="0"/>
              </a:spcAft>
              <a:buClr>
                <a:schemeClr val="dk1"/>
              </a:buClr>
              <a:buSzPts val="1700"/>
              <a:buFont typeface="Arial"/>
              <a:buChar char="•"/>
            </a:pPr>
            <a:r>
              <a:rPr lang="es-CL" sz="2000" dirty="0">
                <a:solidFill>
                  <a:schemeClr val="dk1"/>
                </a:solidFill>
                <a:latin typeface="Calibri"/>
                <a:ea typeface="Calibri"/>
                <a:cs typeface="Calibri"/>
                <a:sym typeface="Calibri"/>
              </a:rPr>
              <a:t>Se conformó un</a:t>
            </a:r>
            <a:r>
              <a:rPr lang="es-CL" sz="2000" b="0" i="0" u="none" strike="noStrike" cap="none" dirty="0">
                <a:solidFill>
                  <a:schemeClr val="dk1"/>
                </a:solidFill>
                <a:latin typeface="Calibri"/>
                <a:ea typeface="Calibri"/>
                <a:cs typeface="Calibri"/>
                <a:sym typeface="Calibri"/>
              </a:rPr>
              <a:t> Comité de Gestión del Agua y plan de acción para la gestión efectiva de los pozos, las bombas solares y los sistemas de potabilización de agua. </a:t>
            </a:r>
            <a:endParaRPr sz="2000" dirty="0"/>
          </a:p>
          <a:p>
            <a:pPr marL="342900" marR="0" lvl="0" indent="-228600" algn="just" rtl="0">
              <a:lnSpc>
                <a:spcPct val="90000"/>
              </a:lnSpc>
              <a:spcBef>
                <a:spcPts val="600"/>
              </a:spcBef>
              <a:spcAft>
                <a:spcPts val="0"/>
              </a:spcAft>
              <a:buClr>
                <a:schemeClr val="dk1"/>
              </a:buClr>
              <a:buSzPts val="1700"/>
              <a:buFont typeface="Arial"/>
              <a:buChar char="•"/>
            </a:pPr>
            <a:r>
              <a:rPr lang="es-CL" sz="2000" b="0" i="0" u="none" strike="noStrike" cap="none" dirty="0">
                <a:solidFill>
                  <a:schemeClr val="dk1"/>
                </a:solidFill>
                <a:latin typeface="Calibri"/>
                <a:ea typeface="Calibri"/>
                <a:cs typeface="Calibri"/>
                <a:sym typeface="Calibri"/>
              </a:rPr>
              <a:t>Se inició la implementación de forma participativa de un área piloto con una microcuenca  con obras de conservación de agua y suelo (OCAS) para generar un sistema de retención de agua, con: </a:t>
            </a:r>
            <a:r>
              <a:rPr lang="es-CL" sz="2000" dirty="0">
                <a:solidFill>
                  <a:schemeClr val="dk1"/>
                </a:solidFill>
                <a:latin typeface="Calibri"/>
                <a:ea typeface="Calibri"/>
                <a:cs typeface="Calibri"/>
                <a:sym typeface="Calibri"/>
              </a:rPr>
              <a:t>z</a:t>
            </a:r>
            <a:r>
              <a:rPr lang="es-CL" sz="2000" b="0" i="0" u="none" strike="noStrike" cap="none" dirty="0">
                <a:solidFill>
                  <a:schemeClr val="dk1"/>
                </a:solidFill>
                <a:latin typeface="Calibri"/>
                <a:ea typeface="Calibri"/>
                <a:cs typeface="Calibri"/>
                <a:sym typeface="Calibri"/>
              </a:rPr>
              <a:t>anjas de infiltración, </a:t>
            </a:r>
            <a:r>
              <a:rPr lang="es-CL" sz="2000" dirty="0" err="1">
                <a:solidFill>
                  <a:schemeClr val="dk1"/>
                </a:solidFill>
                <a:latin typeface="Calibri"/>
                <a:ea typeface="Calibri"/>
                <a:cs typeface="Calibri"/>
                <a:sym typeface="Calibri"/>
              </a:rPr>
              <a:t>l</a:t>
            </a:r>
            <a:r>
              <a:rPr lang="es-CL" sz="2000" b="0" i="0" u="none" strike="noStrike" cap="none" dirty="0" err="1">
                <a:solidFill>
                  <a:schemeClr val="dk1"/>
                </a:solidFill>
                <a:latin typeface="Calibri"/>
                <a:ea typeface="Calibri"/>
                <a:cs typeface="Calibri"/>
                <a:sym typeface="Calibri"/>
              </a:rPr>
              <a:t>imanes</a:t>
            </a:r>
            <a:r>
              <a:rPr lang="es-CL" sz="2000" b="0" i="0" u="none" strike="noStrike" cap="none" dirty="0">
                <a:solidFill>
                  <a:schemeClr val="dk1"/>
                </a:solidFill>
                <a:latin typeface="Calibri"/>
                <a:ea typeface="Calibri"/>
                <a:cs typeface="Calibri"/>
                <a:sym typeface="Calibri"/>
              </a:rPr>
              <a:t>, </a:t>
            </a:r>
            <a:r>
              <a:rPr lang="es-CL" sz="2000" dirty="0">
                <a:solidFill>
                  <a:schemeClr val="dk1"/>
                </a:solidFill>
                <a:latin typeface="Calibri"/>
                <a:ea typeface="Calibri"/>
                <a:cs typeface="Calibri"/>
                <a:sym typeface="Calibri"/>
              </a:rPr>
              <a:t>f</a:t>
            </a:r>
            <a:r>
              <a:rPr lang="es-CL" sz="2000" b="0" i="0" u="none" strike="noStrike" cap="none" dirty="0">
                <a:solidFill>
                  <a:schemeClr val="dk1"/>
                </a:solidFill>
                <a:latin typeface="Calibri"/>
                <a:ea typeface="Calibri"/>
                <a:cs typeface="Calibri"/>
                <a:sym typeface="Calibri"/>
              </a:rPr>
              <a:t>ajinas, bancales, y reforestación con especies nativas. </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9"/>
          <p:cNvPicPr preferRelativeResize="0"/>
          <p:nvPr/>
        </p:nvPicPr>
        <p:blipFill rotWithShape="1">
          <a:blip r:embed="rId3">
            <a:alphaModFix/>
          </a:blip>
          <a:srcRect t="26019" r="-2" b="15700"/>
          <a:stretch/>
        </p:blipFill>
        <p:spPr>
          <a:xfrm>
            <a:off x="4883025" y="10"/>
            <a:ext cx="7308975" cy="3364982"/>
          </a:xfrm>
          <a:custGeom>
            <a:avLst/>
            <a:gdLst/>
            <a:ahLst/>
            <a:cxnLst/>
            <a:rect l="l" t="t" r="r" b="b"/>
            <a:pathLst>
              <a:path w="7308975" h="3364992" extrusionOk="0">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pic>
        <p:nvPicPr>
          <p:cNvPr id="157" name="Google Shape;157;p9"/>
          <p:cNvPicPr preferRelativeResize="0"/>
          <p:nvPr/>
        </p:nvPicPr>
        <p:blipFill rotWithShape="1">
          <a:blip r:embed="rId4">
            <a:alphaModFix/>
          </a:blip>
          <a:srcRect t="25889" r="-2" b="3278"/>
          <a:stretch/>
        </p:blipFill>
        <p:spPr>
          <a:xfrm>
            <a:off x="4883025" y="3493008"/>
            <a:ext cx="7308975" cy="3364992"/>
          </a:xfrm>
          <a:custGeom>
            <a:avLst/>
            <a:gdLst/>
            <a:ahLst/>
            <a:cxnLst/>
            <a:rect l="l" t="t" r="r" b="b"/>
            <a:pathLst>
              <a:path w="7308975" h="3364992" extrusionOk="0">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ln>
            <a:noFill/>
          </a:ln>
        </p:spPr>
      </p:pic>
      <p:sp>
        <p:nvSpPr>
          <p:cNvPr id="158" name="Google Shape;158;p9"/>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9" name="Google Shape;159;p9"/>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9"/>
          <p:cNvSpPr txBox="1"/>
          <p:nvPr/>
        </p:nvSpPr>
        <p:spPr>
          <a:xfrm>
            <a:off x="448055" y="859536"/>
            <a:ext cx="5052199" cy="1243584"/>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chemeClr val="dk1"/>
              </a:buClr>
              <a:buSzPts val="3400"/>
              <a:buFont typeface="Calibri"/>
              <a:buNone/>
            </a:pPr>
            <a:r>
              <a:rPr lang="es-CL" sz="3400" b="1" i="0" u="none" strike="noStrike" cap="none" dirty="0">
                <a:solidFill>
                  <a:schemeClr val="dk1"/>
                </a:solidFill>
                <a:latin typeface="Calibri"/>
                <a:ea typeface="Calibri"/>
                <a:cs typeface="Calibri"/>
                <a:sym typeface="Calibri"/>
              </a:rPr>
              <a:t> </a:t>
            </a:r>
            <a:endParaRPr dirty="0"/>
          </a:p>
          <a:p>
            <a:pPr marL="0" marR="0" lvl="0" indent="0" algn="l" rtl="0">
              <a:lnSpc>
                <a:spcPct val="90000"/>
              </a:lnSpc>
              <a:spcBef>
                <a:spcPts val="600"/>
              </a:spcBef>
              <a:spcAft>
                <a:spcPts val="0"/>
              </a:spcAft>
              <a:buClr>
                <a:schemeClr val="dk1"/>
              </a:buClr>
              <a:buSzPts val="3400"/>
              <a:buFont typeface="Calibri"/>
              <a:buNone/>
            </a:pPr>
            <a:r>
              <a:rPr lang="es-CL" sz="3600" b="0" i="0" u="none" strike="noStrike" cap="none" dirty="0">
                <a:solidFill>
                  <a:schemeClr val="dk1"/>
                </a:solidFill>
                <a:latin typeface="Calibri"/>
                <a:ea typeface="Calibri"/>
                <a:cs typeface="Calibri"/>
                <a:sym typeface="Calibri"/>
              </a:rPr>
              <a:t>y mediciones del agua en éstos</a:t>
            </a:r>
            <a:endParaRPr dirty="0"/>
          </a:p>
        </p:txBody>
      </p:sp>
      <p:sp>
        <p:nvSpPr>
          <p:cNvPr id="161" name="Google Shape;161;p9"/>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2" name="Google Shape;162;p9"/>
          <p:cNvSpPr/>
          <p:nvPr/>
        </p:nvSpPr>
        <p:spPr>
          <a:xfrm>
            <a:off x="449544" y="2194560"/>
            <a:ext cx="48920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3" name="Google Shape;163;p9"/>
          <p:cNvSpPr/>
          <p:nvPr/>
        </p:nvSpPr>
        <p:spPr>
          <a:xfrm>
            <a:off x="449544" y="2194560"/>
            <a:ext cx="4892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9"/>
          <p:cNvSpPr/>
          <p:nvPr/>
        </p:nvSpPr>
        <p:spPr>
          <a:xfrm>
            <a:off x="448056" y="2512611"/>
            <a:ext cx="4832803" cy="3664351"/>
          </a:xfrm>
          <a:prstGeom prst="rect">
            <a:avLst/>
          </a:prstGeom>
          <a:noFill/>
          <a:ln>
            <a:noFill/>
          </a:ln>
        </p:spPr>
        <p:txBody>
          <a:bodyPr spcFirstLastPara="1" wrap="square" lIns="91425" tIns="45700" rIns="91425" bIns="45700" anchor="t" anchorCtr="0">
            <a:normAutofit/>
          </a:bodyPr>
          <a:lstStyle/>
          <a:p>
            <a:pPr marL="342900" marR="0" lvl="0" indent="-228600" algn="just" rtl="0">
              <a:lnSpc>
                <a:spcPct val="90000"/>
              </a:lnSpc>
              <a:spcBef>
                <a:spcPts val="600"/>
              </a:spcBef>
              <a:spcAft>
                <a:spcPts val="0"/>
              </a:spcAft>
              <a:buClr>
                <a:schemeClr val="dk1"/>
              </a:buClr>
              <a:buSzPts val="2000"/>
              <a:buFont typeface="Arial"/>
              <a:buChar char="•"/>
            </a:pPr>
            <a:r>
              <a:rPr lang="es-CL" sz="2000" b="0" i="0" u="none" strike="noStrike" cap="none" dirty="0">
                <a:solidFill>
                  <a:schemeClr val="dk1"/>
                </a:solidFill>
                <a:latin typeface="Calibri"/>
                <a:ea typeface="Calibri"/>
                <a:cs typeface="Calibri"/>
                <a:sym typeface="Calibri"/>
              </a:rPr>
              <a:t>Implementación de forma participativa de un área piloto de la microcuenca un set de obras de conservación de agua y suelo para generar un sistema de retención de agua, con obras como: Zanjas de infiltración, </a:t>
            </a:r>
            <a:r>
              <a:rPr lang="es-CL" sz="2000" b="0" i="0" u="none" strike="noStrike" cap="none" dirty="0" err="1">
                <a:solidFill>
                  <a:schemeClr val="dk1"/>
                </a:solidFill>
                <a:latin typeface="Calibri"/>
                <a:ea typeface="Calibri"/>
                <a:cs typeface="Calibri"/>
                <a:sym typeface="Calibri"/>
              </a:rPr>
              <a:t>Limanes</a:t>
            </a:r>
            <a:r>
              <a:rPr lang="es-CL" sz="2000" b="0" i="0" u="none" strike="noStrike" cap="none" dirty="0">
                <a:solidFill>
                  <a:schemeClr val="dk1"/>
                </a:solidFill>
                <a:latin typeface="Calibri"/>
                <a:ea typeface="Calibri"/>
                <a:cs typeface="Calibri"/>
                <a:sym typeface="Calibri"/>
              </a:rPr>
              <a:t>, Fajinas, Bancales, </a:t>
            </a:r>
            <a:r>
              <a:rPr lang="es-CL" sz="2000" b="0" i="0" u="none" strike="noStrike" cap="none" dirty="0" err="1">
                <a:solidFill>
                  <a:schemeClr val="dk1"/>
                </a:solidFill>
                <a:latin typeface="Calibri"/>
                <a:ea typeface="Calibri"/>
                <a:cs typeface="Calibri"/>
                <a:sym typeface="Calibri"/>
              </a:rPr>
              <a:t>qochas</a:t>
            </a:r>
            <a:r>
              <a:rPr lang="es-CL" sz="2000" b="0" i="0" u="none" strike="noStrike" cap="none" dirty="0">
                <a:solidFill>
                  <a:schemeClr val="dk1"/>
                </a:solidFill>
                <a:latin typeface="Calibri"/>
                <a:ea typeface="Calibri"/>
                <a:cs typeface="Calibri"/>
                <a:sym typeface="Calibri"/>
              </a:rPr>
              <a:t>, reforestación, entre otras.</a:t>
            </a:r>
            <a:endParaRPr dirty="0"/>
          </a:p>
          <a:p>
            <a:pPr marL="342900" marR="0" lvl="0" indent="-101600" algn="l" rtl="0">
              <a:lnSpc>
                <a:spcPct val="90000"/>
              </a:lnSpc>
              <a:spcBef>
                <a:spcPts val="6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808</Words>
  <Application>Microsoft Office PowerPoint</Application>
  <PresentationFormat>Panorámica</PresentationFormat>
  <Paragraphs>46</Paragraphs>
  <Slides>12</Slides>
  <Notes>12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Tema de Office</vt:lpstr>
      <vt:lpstr>Aseguramiento del agua mediante el manejo comunitario y sustentable de los acuíferos en comunidades agrícolas de la región de Coquimbo</vt:lpstr>
      <vt:lpstr>Antecedentes previos al Proyecto</vt:lpstr>
      <vt:lpstr>Objetivo General del Proyecto</vt:lpstr>
      <vt:lpstr>Objetivo Específicos del Proyecto</vt:lpstr>
      <vt:lpstr>Presentación de PowerPoint</vt:lpstr>
      <vt:lpstr>Planificación de los  talleres participativos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Aseguramiento del agua mediante el manejo comunitario y sustentable de los acuíferos en comunidades agrícolas de la región de Coquimbo</dc:title>
  <dc:creator>Nestor Burgos</dc:creator>
  <cp:lastModifiedBy>Manuel Pinto Contreras</cp:lastModifiedBy>
  <cp:revision>13</cp:revision>
  <dcterms:created xsi:type="dcterms:W3CDTF">2023-11-21T22:12:17Z</dcterms:created>
  <dcterms:modified xsi:type="dcterms:W3CDTF">2025-09-02T01:23:36Z</dcterms:modified>
</cp:coreProperties>
</file>